
<file path=[Content_Types].xml><?xml version="1.0" encoding="utf-8"?>
<Types xmlns="http://schemas.openxmlformats.org/package/2006/content-types">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sldIdLst>
    <p:sldId id="256" r:id="rId2"/>
    <p:sldId id="266" r:id="rId3"/>
    <p:sldId id="267" r:id="rId4"/>
    <p:sldId id="279" r:id="rId5"/>
    <p:sldId id="280" r:id="rId6"/>
    <p:sldId id="281" r:id="rId7"/>
    <p:sldId id="278" r:id="rId8"/>
    <p:sldId id="269" r:id="rId9"/>
    <p:sldId id="270" r:id="rId10"/>
    <p:sldId id="282" r:id="rId11"/>
    <p:sldId id="257" r:id="rId12"/>
    <p:sldId id="258" r:id="rId13"/>
    <p:sldId id="283" r:id="rId14"/>
    <p:sldId id="284" r:id="rId15"/>
    <p:sldId id="285" r:id="rId16"/>
    <p:sldId id="260" r:id="rId17"/>
    <p:sldId id="261" r:id="rId18"/>
    <p:sldId id="259" r:id="rId19"/>
    <p:sldId id="286" r:id="rId20"/>
    <p:sldId id="262" r:id="rId21"/>
    <p:sldId id="287" r:id="rId22"/>
    <p:sldId id="263" r:id="rId23"/>
    <p:sldId id="264" r:id="rId24"/>
    <p:sldId id="265" r:id="rId25"/>
  </p:sldIdLst>
  <p:sldSz cx="14630400" cy="8229600"/>
  <p:notesSz cx="8229600" cy="14630400"/>
  <p:embeddedFontLst>
    <p:embeddedFont>
      <p:font typeface="Arial Black" panose="020B0A04020102020204" pitchFamily="34" charset="0"/>
      <p:bold r:id="rId27"/>
    </p:embeddedFont>
    <p:embeddedFont>
      <p:font typeface="Merriweather Bold" panose="020B0604020202020204" charset="0"/>
      <p:bold r:id="rId28"/>
    </p:embeddedFont>
    <p:embeddedFont>
      <p:font typeface="Open Sans" panose="020B0606030504020204" pitchFamily="34" charset="0"/>
      <p:regular r:id="rId29"/>
      <p:bold r:id="rId30"/>
      <p:italic r:id="rId31"/>
      <p:boldItalic r:id="rId32"/>
    </p:embeddedFont>
    <p:embeddedFont>
      <p:font typeface="Open Sans Bold" panose="020B0806030504020204" charset="0"/>
      <p:bold r:id="rId33"/>
    </p:embeddedFont>
    <p:embeddedFont>
      <p:font typeface="Trebuchet MS" panose="020B0603020202020204"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256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4E1750"/>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440" b="0" i="0">
                <a:solidFill>
                  <a:srgbClr val="4E1750"/>
                </a:solidFill>
                <a:latin typeface="Arial MT"/>
                <a:cs typeface="Arial MT"/>
              </a:defRPr>
            </a:lvl1pPr>
          </a:lstStyle>
          <a:p>
            <a:pPr marL="15240">
              <a:lnSpc>
                <a:spcPts val="1710"/>
              </a:lnSpc>
            </a:pPr>
            <a:r>
              <a:rPr lang="en-GB"/>
              <a:t>Fall</a:t>
            </a:r>
            <a:r>
              <a:rPr lang="en-GB" spc="-24"/>
              <a:t> 2019</a:t>
            </a:r>
            <a:endParaRPr lang="en-GB" spc="-24" dirty="0"/>
          </a:p>
        </p:txBody>
      </p:sp>
      <p:sp>
        <p:nvSpPr>
          <p:cNvPr id="5" name="Holder 5"/>
          <p:cNvSpPr>
            <a:spLocks noGrp="1"/>
          </p:cNvSpPr>
          <p:nvPr>
            <p:ph type="dt" sz="half" idx="6"/>
          </p:nvPr>
        </p:nvSpPr>
        <p:spPr/>
        <p:txBody>
          <a:bodyPr lIns="0" tIns="0" rIns="0" bIns="0"/>
          <a:lstStyle>
            <a:lvl1pPr>
              <a:defRPr sz="1440" b="0" i="0">
                <a:solidFill>
                  <a:srgbClr val="4E1750"/>
                </a:solidFill>
                <a:latin typeface="Arial MT"/>
                <a:cs typeface="Arial MT"/>
              </a:defRPr>
            </a:lvl1pPr>
          </a:lstStyle>
          <a:p>
            <a:pPr marL="15240">
              <a:lnSpc>
                <a:spcPts val="1710"/>
              </a:lnSpc>
            </a:pPr>
            <a:r>
              <a:rPr lang="en-GB" spc="-12"/>
              <a:t>Multivariate</a:t>
            </a:r>
            <a:r>
              <a:rPr lang="en-GB" spc="-24"/>
              <a:t> </a:t>
            </a:r>
            <a:r>
              <a:rPr lang="en-GB" spc="-12"/>
              <a:t>Analysis</a:t>
            </a:r>
            <a:endParaRPr lang="en-GB" spc="-12" dirty="0"/>
          </a:p>
        </p:txBody>
      </p:sp>
      <p:sp>
        <p:nvSpPr>
          <p:cNvPr id="6" name="Holder 6"/>
          <p:cNvSpPr>
            <a:spLocks noGrp="1"/>
          </p:cNvSpPr>
          <p:nvPr>
            <p:ph type="sldNum" sz="quarter" idx="7"/>
          </p:nvPr>
        </p:nvSpPr>
        <p:spPr/>
        <p:txBody>
          <a:bodyPr lIns="0" tIns="0" rIns="0" bIns="0"/>
          <a:lstStyle>
            <a:lvl1pPr>
              <a:defRPr sz="1440" b="0" i="0">
                <a:solidFill>
                  <a:srgbClr val="4E1750"/>
                </a:solidFill>
                <a:latin typeface="Arial MT"/>
                <a:cs typeface="Arial MT"/>
              </a:defRPr>
            </a:lvl1pPr>
          </a:lstStyle>
          <a:p>
            <a:pPr marL="45720">
              <a:lnSpc>
                <a:spcPts val="1710"/>
              </a:lnSpc>
            </a:pPr>
            <a:fld id="{81D60167-4931-47E6-BA6A-407CBD079E47}" type="slidenum">
              <a:rPr lang="en-GB" spc="-30" smtClean="0"/>
              <a:pPr marL="45720">
                <a:lnSpc>
                  <a:spcPts val="1710"/>
                </a:lnSpc>
              </a:pPr>
              <a:t>‹#›</a:t>
            </a:fld>
            <a:endParaRPr lang="en-GB" spc="-30" dirty="0"/>
          </a:p>
        </p:txBody>
      </p:sp>
    </p:spTree>
    <p:extLst>
      <p:ext uri="{BB962C8B-B14F-4D97-AF65-F5344CB8AC3E}">
        <p14:creationId xmlns:p14="http://schemas.microsoft.com/office/powerpoint/2010/main" val="9643375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840" b="1" i="0">
                <a:solidFill>
                  <a:srgbClr val="152540"/>
                </a:solidFill>
                <a:latin typeface="Trebuchet MS"/>
                <a:cs typeface="Trebuchet MS"/>
              </a:defRPr>
            </a:lvl1pPr>
          </a:lstStyle>
          <a:p>
            <a:endParaRPr/>
          </a:p>
        </p:txBody>
      </p:sp>
      <p:sp>
        <p:nvSpPr>
          <p:cNvPr id="3" name="Holder 3"/>
          <p:cNvSpPr>
            <a:spLocks noGrp="1"/>
          </p:cNvSpPr>
          <p:nvPr>
            <p:ph sz="half" idx="2"/>
          </p:nvPr>
        </p:nvSpPr>
        <p:spPr>
          <a:xfrm>
            <a:off x="731520" y="1892808"/>
            <a:ext cx="6364224" cy="49244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534656" y="1892808"/>
            <a:ext cx="6364224" cy="49244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6/3/2025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54681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brilliant.org/wiki/gamma-distribution/" TargetMode="External"/><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5.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0.jpeg"/><Relationship Id="rId4" Type="http://schemas.openxmlformats.org/officeDocument/2006/relationships/image" Target="../media/image35.png"/><Relationship Id="rId9"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hyperlink" Target="https://www.youtube.com/watch?app=desktop&amp;v=BfKanl1aSG0&amp;t=320s" TargetMode="External"/><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94861"/>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Modelos Lineales Generalizados (GLM): Guía Completa</a:t>
            </a:r>
            <a:endParaRPr lang="en-US" sz="4450" dirty="0"/>
          </a:p>
        </p:txBody>
      </p:sp>
      <p:sp>
        <p:nvSpPr>
          <p:cNvPr id="4" name="Text 1"/>
          <p:cNvSpPr/>
          <p:nvPr/>
        </p:nvSpPr>
        <p:spPr>
          <a:xfrm>
            <a:off x="6280190" y="3261360"/>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Los Modelos Lineales Generalizados (GLM) son una extensión flexible de la regresión lineal que permite trabajar con variables de respuesta que siguen diferentes distribuciones. Esta presentación explora los principales tipos de GLM, sus características distintivas y aplicaciones prácticas.</a:t>
            </a:r>
            <a:endParaRPr lang="en-US" sz="1750" dirty="0"/>
          </a:p>
        </p:txBody>
      </p:sp>
      <p:sp>
        <p:nvSpPr>
          <p:cNvPr id="5" name="Text 2"/>
          <p:cNvSpPr/>
          <p:nvPr/>
        </p:nvSpPr>
        <p:spPr>
          <a:xfrm>
            <a:off x="6280190" y="5331023"/>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Analizaremos desde el clásico modelo Gaussiano hasta opciones más especializadas como Gamma, Huber, Poisson, Tweedie y modelos de dos etapas, destacando cuándo utilizar cada uno según las características de nuestros datos.</a:t>
            </a:r>
            <a:endParaRPr lang="en-US" sz="1750" dirty="0"/>
          </a:p>
        </p:txBody>
      </p:sp>
      <p:sp>
        <p:nvSpPr>
          <p:cNvPr id="6" name="Shape 3"/>
          <p:cNvSpPr/>
          <p:nvPr/>
        </p:nvSpPr>
        <p:spPr>
          <a:xfrm>
            <a:off x="6280190" y="7054691"/>
            <a:ext cx="362903" cy="362903"/>
          </a:xfrm>
          <a:prstGeom prst="roundRect">
            <a:avLst>
              <a:gd name="adj" fmla="val 25194296"/>
            </a:avLst>
          </a:prstGeom>
          <a:noFill/>
          <a:ln w="7620">
            <a:solidFill>
              <a:srgbClr val="FFFFFF"/>
            </a:solidFill>
            <a:prstDash val="solid"/>
          </a:ln>
        </p:spPr>
        <p:txBody>
          <a:bodyPr/>
          <a:lstStyle/>
          <a:p>
            <a:endParaRPr lang="en-GB"/>
          </a:p>
        </p:txBody>
      </p:sp>
      <p:pic>
        <p:nvPicPr>
          <p:cNvPr id="7" name="Image 1" descr="preencoded.png"/>
          <p:cNvPicPr>
            <a:picLocks noChangeAspect="1"/>
          </p:cNvPicPr>
          <p:nvPr/>
        </p:nvPicPr>
        <p:blipFill>
          <a:blip r:embed="rId4"/>
          <a:stretch>
            <a:fillRect/>
          </a:stretch>
        </p:blipFill>
        <p:spPr>
          <a:xfrm>
            <a:off x="6287810" y="7062311"/>
            <a:ext cx="347663" cy="347663"/>
          </a:xfrm>
          <a:prstGeom prst="rect">
            <a:avLst/>
          </a:prstGeom>
        </p:spPr>
      </p:pic>
      <p:sp>
        <p:nvSpPr>
          <p:cNvPr id="8" name="Text 4"/>
          <p:cNvSpPr/>
          <p:nvPr/>
        </p:nvSpPr>
        <p:spPr>
          <a:xfrm>
            <a:off x="6756440" y="7037784"/>
            <a:ext cx="3750350" cy="396835"/>
          </a:xfrm>
          <a:prstGeom prst="rect">
            <a:avLst/>
          </a:prstGeom>
          <a:noFill/>
          <a:ln/>
        </p:spPr>
        <p:txBody>
          <a:bodyPr wrap="none" lIns="0" tIns="0" rIns="0" bIns="0" rtlCol="0" anchor="t"/>
          <a:lstStyle/>
          <a:p>
            <a:pPr marL="0" indent="0" algn="l">
              <a:lnSpc>
                <a:spcPts val="3100"/>
              </a:lnSpc>
              <a:buNone/>
            </a:pPr>
            <a:r>
              <a:rPr lang="en-US" sz="2200" b="1" dirty="0">
                <a:solidFill>
                  <a:srgbClr val="403C4E"/>
                </a:solidFill>
                <a:latin typeface="Open Sans Bold" pitchFamily="34" charset="0"/>
                <a:ea typeface="Open Sans Bold" pitchFamily="34" charset="-122"/>
                <a:cs typeface="Open Sans Bold" pitchFamily="34" charset="-120"/>
              </a:rPr>
              <a:t>por Manoel Fernando Gadi</a:t>
            </a:r>
            <a:endParaRPr lang="en-US" sz="2200" dirty="0"/>
          </a:p>
        </p:txBody>
      </p:sp>
      <p:pic>
        <p:nvPicPr>
          <p:cNvPr id="10" name="Picture 9">
            <a:extLst>
              <a:ext uri="{FF2B5EF4-FFF2-40B4-BE49-F238E27FC236}">
                <a16:creationId xmlns:a16="http://schemas.microsoft.com/office/drawing/2014/main" id="{2F1E79B4-DE88-4725-A97E-B94630EF74CF}"/>
              </a:ext>
            </a:extLst>
          </p:cNvPr>
          <p:cNvPicPr>
            <a:picLocks noChangeAspect="1"/>
          </p:cNvPicPr>
          <p:nvPr/>
        </p:nvPicPr>
        <p:blipFill>
          <a:blip r:embed="rId5"/>
          <a:stretch>
            <a:fillRect/>
          </a:stretch>
        </p:blipFill>
        <p:spPr>
          <a:xfrm>
            <a:off x="12891971" y="7752764"/>
            <a:ext cx="1648055" cy="3620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3484A1-E3D0-87E0-0B0F-95904E65FF79}"/>
            </a:ext>
          </a:extLst>
        </p:cNvPr>
        <p:cNvGrpSpPr/>
        <p:nvPr/>
      </p:nvGrpSpPr>
      <p:grpSpPr>
        <a:xfrm>
          <a:off x="0" y="0"/>
          <a:ext cx="0" cy="0"/>
          <a:chOff x="0" y="0"/>
          <a:chExt cx="0" cy="0"/>
        </a:xfrm>
      </p:grpSpPr>
      <p:graphicFrame>
        <p:nvGraphicFramePr>
          <p:cNvPr id="2" name="object 2">
            <a:extLst>
              <a:ext uri="{FF2B5EF4-FFF2-40B4-BE49-F238E27FC236}">
                <a16:creationId xmlns:a16="http://schemas.microsoft.com/office/drawing/2014/main" id="{BD5D9812-9689-406E-37EE-97856E5D6E9B}"/>
              </a:ext>
            </a:extLst>
          </p:cNvPr>
          <p:cNvGraphicFramePr>
            <a:graphicFrameLocks noGrp="1"/>
          </p:cNvGraphicFramePr>
          <p:nvPr/>
        </p:nvGraphicFramePr>
        <p:xfrm>
          <a:off x="2869580" y="619277"/>
          <a:ext cx="8833102" cy="204216"/>
        </p:xfrm>
        <a:graphic>
          <a:graphicData uri="http://schemas.openxmlformats.org/drawingml/2006/table">
            <a:tbl>
              <a:tblPr firstRow="1" bandRow="1">
                <a:tableStyleId>{2D5ABB26-0587-4C30-8999-92F81FD0307C}</a:tableStyleId>
              </a:tblPr>
              <a:tblGrid>
                <a:gridCol w="1329690">
                  <a:extLst>
                    <a:ext uri="{9D8B030D-6E8A-4147-A177-3AD203B41FA5}">
                      <a16:colId xmlns:a16="http://schemas.microsoft.com/office/drawing/2014/main" val="20000"/>
                    </a:ext>
                  </a:extLst>
                </a:gridCol>
                <a:gridCol w="1395984">
                  <a:extLst>
                    <a:ext uri="{9D8B030D-6E8A-4147-A177-3AD203B41FA5}">
                      <a16:colId xmlns:a16="http://schemas.microsoft.com/office/drawing/2014/main" val="20001"/>
                    </a:ext>
                  </a:extLst>
                </a:gridCol>
                <a:gridCol w="1844040">
                  <a:extLst>
                    <a:ext uri="{9D8B030D-6E8A-4147-A177-3AD203B41FA5}">
                      <a16:colId xmlns:a16="http://schemas.microsoft.com/office/drawing/2014/main" val="20002"/>
                    </a:ext>
                  </a:extLst>
                </a:gridCol>
                <a:gridCol w="1305305">
                  <a:extLst>
                    <a:ext uri="{9D8B030D-6E8A-4147-A177-3AD203B41FA5}">
                      <a16:colId xmlns:a16="http://schemas.microsoft.com/office/drawing/2014/main" val="20003"/>
                    </a:ext>
                  </a:extLst>
                </a:gridCol>
                <a:gridCol w="1805177">
                  <a:extLst>
                    <a:ext uri="{9D8B030D-6E8A-4147-A177-3AD203B41FA5}">
                      <a16:colId xmlns:a16="http://schemas.microsoft.com/office/drawing/2014/main" val="20004"/>
                    </a:ext>
                  </a:extLst>
                </a:gridCol>
                <a:gridCol w="1152906">
                  <a:extLst>
                    <a:ext uri="{9D8B030D-6E8A-4147-A177-3AD203B41FA5}">
                      <a16:colId xmlns:a16="http://schemas.microsoft.com/office/drawing/2014/main" val="20005"/>
                    </a:ext>
                  </a:extLst>
                </a:gridCol>
              </a:tblGrid>
              <a:tr h="204216">
                <a:tc>
                  <a:txBody>
                    <a:bodyPr/>
                    <a:lstStyle/>
                    <a:p>
                      <a:pPr marL="31750">
                        <a:lnSpc>
                          <a:spcPts val="1240"/>
                        </a:lnSpc>
                      </a:pPr>
                      <a:r>
                        <a:rPr sz="1400" spc="-10" dirty="0">
                          <a:solidFill>
                            <a:srgbClr val="4E1750"/>
                          </a:solidFill>
                          <a:latin typeface="Arial MT"/>
                          <a:cs typeface="Arial MT"/>
                        </a:rPr>
                        <a:t>Objectives</a:t>
                      </a:r>
                      <a:endParaRPr sz="1400">
                        <a:latin typeface="Arial MT"/>
                        <a:cs typeface="Arial MT"/>
                      </a:endParaRPr>
                    </a:p>
                  </a:txBody>
                  <a:tcPr marL="0" marR="0" marT="0" marB="0"/>
                </a:tc>
                <a:tc>
                  <a:txBody>
                    <a:bodyPr/>
                    <a:lstStyle/>
                    <a:p>
                      <a:pPr marL="364490">
                        <a:lnSpc>
                          <a:spcPts val="1240"/>
                        </a:lnSpc>
                      </a:pPr>
                      <a:r>
                        <a:rPr sz="1400" spc="-10" dirty="0">
                          <a:solidFill>
                            <a:srgbClr val="4E1750"/>
                          </a:solidFill>
                          <a:latin typeface="Arial MT"/>
                          <a:cs typeface="Arial MT"/>
                        </a:rPr>
                        <a:t>Design</a:t>
                      </a:r>
                      <a:endParaRPr sz="1400">
                        <a:latin typeface="Arial MT"/>
                        <a:cs typeface="Arial MT"/>
                      </a:endParaRPr>
                    </a:p>
                  </a:txBody>
                  <a:tcPr marL="0" marR="0" marT="0" marB="0"/>
                </a:tc>
                <a:tc>
                  <a:txBody>
                    <a:bodyPr/>
                    <a:lstStyle/>
                    <a:p>
                      <a:pPr marL="324485">
                        <a:lnSpc>
                          <a:spcPts val="1240"/>
                        </a:lnSpc>
                      </a:pPr>
                      <a:r>
                        <a:rPr sz="1400" spc="-10" dirty="0">
                          <a:solidFill>
                            <a:srgbClr val="4E1750"/>
                          </a:solidFill>
                          <a:latin typeface="Arial MT"/>
                          <a:cs typeface="Arial MT"/>
                        </a:rPr>
                        <a:t>Assumptions</a:t>
                      </a:r>
                      <a:endParaRPr sz="1400">
                        <a:latin typeface="Arial MT"/>
                        <a:cs typeface="Arial MT"/>
                      </a:endParaRPr>
                    </a:p>
                  </a:txBody>
                  <a:tcPr marL="0" marR="0" marT="0" marB="0"/>
                </a:tc>
                <a:tc>
                  <a:txBody>
                    <a:bodyPr/>
                    <a:lstStyle/>
                    <a:p>
                      <a:pPr marL="339090">
                        <a:lnSpc>
                          <a:spcPts val="1240"/>
                        </a:lnSpc>
                      </a:pPr>
                      <a:r>
                        <a:rPr sz="1400" spc="-10" dirty="0">
                          <a:solidFill>
                            <a:srgbClr val="4E1750"/>
                          </a:solidFill>
                          <a:latin typeface="Arial MT"/>
                          <a:cs typeface="Arial MT"/>
                        </a:rPr>
                        <a:t>Model</a:t>
                      </a:r>
                      <a:endParaRPr sz="1400">
                        <a:latin typeface="Arial MT"/>
                        <a:cs typeface="Arial MT"/>
                      </a:endParaRPr>
                    </a:p>
                  </a:txBody>
                  <a:tcPr marL="0" marR="0" marT="0" marB="0"/>
                </a:tc>
                <a:tc>
                  <a:txBody>
                    <a:bodyPr/>
                    <a:lstStyle/>
                    <a:p>
                      <a:pPr marL="332740">
                        <a:lnSpc>
                          <a:spcPts val="1240"/>
                        </a:lnSpc>
                      </a:pPr>
                      <a:r>
                        <a:rPr sz="1400" spc="-10" dirty="0">
                          <a:solidFill>
                            <a:srgbClr val="4E1750"/>
                          </a:solidFill>
                          <a:latin typeface="Arial MT"/>
                          <a:cs typeface="Arial MT"/>
                        </a:rPr>
                        <a:t>Interpretation</a:t>
                      </a:r>
                      <a:endParaRPr sz="1400">
                        <a:latin typeface="Arial MT"/>
                        <a:cs typeface="Arial MT"/>
                      </a:endParaRPr>
                    </a:p>
                  </a:txBody>
                  <a:tcPr marL="0" marR="0" marT="0" marB="0"/>
                </a:tc>
                <a:tc>
                  <a:txBody>
                    <a:bodyPr/>
                    <a:lstStyle/>
                    <a:p>
                      <a:pPr marL="271780">
                        <a:lnSpc>
                          <a:spcPts val="1240"/>
                        </a:lnSpc>
                      </a:pPr>
                      <a:r>
                        <a:rPr sz="1400" spc="-10" dirty="0">
                          <a:solidFill>
                            <a:srgbClr val="4E1750"/>
                          </a:solidFill>
                          <a:latin typeface="Arial MT"/>
                          <a:cs typeface="Arial MT"/>
                        </a:rPr>
                        <a:t>Validation</a:t>
                      </a:r>
                      <a:endParaRPr sz="1400">
                        <a:latin typeface="Arial MT"/>
                        <a:cs typeface="Arial MT"/>
                      </a:endParaRPr>
                    </a:p>
                  </a:txBody>
                  <a:tcPr marL="0" marR="0" marT="0" marB="0"/>
                </a:tc>
                <a:extLst>
                  <a:ext uri="{0D108BD9-81ED-4DB2-BD59-A6C34878D82A}">
                    <a16:rowId xmlns:a16="http://schemas.microsoft.com/office/drawing/2014/main" val="10000"/>
                  </a:ext>
                </a:extLst>
              </a:tr>
            </a:tbl>
          </a:graphicData>
        </a:graphic>
      </p:graphicFrame>
      <p:sp>
        <p:nvSpPr>
          <p:cNvPr id="3" name="object 3">
            <a:extLst>
              <a:ext uri="{FF2B5EF4-FFF2-40B4-BE49-F238E27FC236}">
                <a16:creationId xmlns:a16="http://schemas.microsoft.com/office/drawing/2014/main" id="{B6D44E22-1285-D5FB-3BDB-9CCD5B8C5973}"/>
              </a:ext>
            </a:extLst>
          </p:cNvPr>
          <p:cNvSpPr/>
          <p:nvPr/>
        </p:nvSpPr>
        <p:spPr>
          <a:xfrm>
            <a:off x="7636611" y="399136"/>
            <a:ext cx="912114" cy="0"/>
          </a:xfrm>
          <a:custGeom>
            <a:avLst/>
            <a:gdLst/>
            <a:ahLst/>
            <a:cxnLst/>
            <a:rect l="l" t="t" r="r" b="b"/>
            <a:pathLst>
              <a:path w="760095">
                <a:moveTo>
                  <a:pt x="0" y="0"/>
                </a:moveTo>
                <a:lnTo>
                  <a:pt x="760018" y="0"/>
                </a:lnTo>
              </a:path>
            </a:pathLst>
          </a:custGeom>
          <a:ln w="57150">
            <a:solidFill>
              <a:srgbClr val="752477"/>
            </a:solidFill>
          </a:ln>
        </p:spPr>
        <p:txBody>
          <a:bodyPr wrap="square" lIns="0" tIns="0" rIns="0" bIns="0" rtlCol="0"/>
          <a:lstStyle/>
          <a:p>
            <a:endParaRPr sz="2160"/>
          </a:p>
        </p:txBody>
      </p:sp>
      <p:sp>
        <p:nvSpPr>
          <p:cNvPr id="4" name="object 4">
            <a:extLst>
              <a:ext uri="{FF2B5EF4-FFF2-40B4-BE49-F238E27FC236}">
                <a16:creationId xmlns:a16="http://schemas.microsoft.com/office/drawing/2014/main" id="{0C021F3E-E2EA-9ED3-63D5-CED605C4F38C}"/>
              </a:ext>
            </a:extLst>
          </p:cNvPr>
          <p:cNvSpPr txBox="1">
            <a:spLocks noGrp="1"/>
          </p:cNvSpPr>
          <p:nvPr>
            <p:ph type="title"/>
          </p:nvPr>
        </p:nvSpPr>
        <p:spPr>
          <a:xfrm>
            <a:off x="2682010" y="1498917"/>
            <a:ext cx="7600188" cy="383951"/>
          </a:xfrm>
          <a:prstGeom prst="rect">
            <a:avLst/>
          </a:prstGeom>
        </p:spPr>
        <p:txBody>
          <a:bodyPr vert="horz" wrap="square" lIns="0" tIns="14478" rIns="0" bIns="0" rtlCol="0">
            <a:spAutoFit/>
          </a:bodyPr>
          <a:lstStyle/>
          <a:p>
            <a:pPr marL="15240">
              <a:spcBef>
                <a:spcPts val="114"/>
              </a:spcBef>
            </a:pPr>
            <a:r>
              <a:rPr dirty="0"/>
              <a:t>Logistic</a:t>
            </a:r>
            <a:r>
              <a:rPr spc="-96" dirty="0"/>
              <a:t> </a:t>
            </a:r>
            <a:r>
              <a:rPr dirty="0"/>
              <a:t>Regression:</a:t>
            </a:r>
            <a:r>
              <a:rPr spc="-90" dirty="0"/>
              <a:t> </a:t>
            </a:r>
            <a:r>
              <a:rPr dirty="0"/>
              <a:t>Comparison</a:t>
            </a:r>
            <a:r>
              <a:rPr spc="-90" dirty="0"/>
              <a:t> </a:t>
            </a:r>
            <a:r>
              <a:rPr dirty="0"/>
              <a:t>to</a:t>
            </a:r>
            <a:r>
              <a:rPr spc="-114" dirty="0"/>
              <a:t> </a:t>
            </a:r>
            <a:r>
              <a:rPr dirty="0"/>
              <a:t>Multiple</a:t>
            </a:r>
            <a:r>
              <a:rPr spc="-90" dirty="0"/>
              <a:t> </a:t>
            </a:r>
            <a:r>
              <a:rPr spc="-12" dirty="0"/>
              <a:t>Regression</a:t>
            </a:r>
          </a:p>
        </p:txBody>
      </p:sp>
      <p:grpSp>
        <p:nvGrpSpPr>
          <p:cNvPr id="5" name="object 5">
            <a:extLst>
              <a:ext uri="{FF2B5EF4-FFF2-40B4-BE49-F238E27FC236}">
                <a16:creationId xmlns:a16="http://schemas.microsoft.com/office/drawing/2014/main" id="{7D17D0AA-E62B-C3F6-61EA-939577E1A94A}"/>
              </a:ext>
            </a:extLst>
          </p:cNvPr>
          <p:cNvGrpSpPr/>
          <p:nvPr/>
        </p:nvGrpSpPr>
        <p:grpSpPr>
          <a:xfrm>
            <a:off x="2491740" y="1413662"/>
            <a:ext cx="9249156" cy="129540"/>
            <a:chOff x="552450" y="1178052"/>
            <a:chExt cx="7707630" cy="107950"/>
          </a:xfrm>
        </p:grpSpPr>
        <p:pic>
          <p:nvPicPr>
            <p:cNvPr id="6" name="object 6">
              <a:extLst>
                <a:ext uri="{FF2B5EF4-FFF2-40B4-BE49-F238E27FC236}">
                  <a16:creationId xmlns:a16="http://schemas.microsoft.com/office/drawing/2014/main" id="{B99F6224-B152-C523-37AF-0E3374DB8A4D}"/>
                </a:ext>
              </a:extLst>
            </p:cNvPr>
            <p:cNvPicPr/>
            <p:nvPr/>
          </p:nvPicPr>
          <p:blipFill>
            <a:blip r:embed="rId2" cstate="print"/>
            <a:stretch>
              <a:fillRect/>
            </a:stretch>
          </p:blipFill>
          <p:spPr>
            <a:xfrm>
              <a:off x="552450" y="1178052"/>
              <a:ext cx="7707629" cy="107441"/>
            </a:xfrm>
            <a:prstGeom prst="rect">
              <a:avLst/>
            </a:prstGeom>
          </p:spPr>
        </p:pic>
        <p:sp>
          <p:nvSpPr>
            <p:cNvPr id="7" name="object 7">
              <a:extLst>
                <a:ext uri="{FF2B5EF4-FFF2-40B4-BE49-F238E27FC236}">
                  <a16:creationId xmlns:a16="http://schemas.microsoft.com/office/drawing/2014/main" id="{309DFAED-0718-B3B8-9022-2012C7F87FC9}"/>
                </a:ext>
              </a:extLst>
            </p:cNvPr>
            <p:cNvSpPr/>
            <p:nvPr/>
          </p:nvSpPr>
          <p:spPr>
            <a:xfrm>
              <a:off x="593978" y="1211961"/>
              <a:ext cx="7612380" cy="0"/>
            </a:xfrm>
            <a:custGeom>
              <a:avLst/>
              <a:gdLst/>
              <a:ahLst/>
              <a:cxnLst/>
              <a:rect l="l" t="t" r="r" b="b"/>
              <a:pathLst>
                <a:path w="7612380">
                  <a:moveTo>
                    <a:pt x="0" y="0"/>
                  </a:moveTo>
                  <a:lnTo>
                    <a:pt x="7612087" y="0"/>
                  </a:lnTo>
                </a:path>
              </a:pathLst>
            </a:custGeom>
            <a:ln w="25400">
              <a:solidFill>
                <a:srgbClr val="752477"/>
              </a:solidFill>
            </a:ln>
          </p:spPr>
          <p:txBody>
            <a:bodyPr wrap="square" lIns="0" tIns="0" rIns="0" bIns="0" rtlCol="0"/>
            <a:lstStyle/>
            <a:p>
              <a:endParaRPr sz="2160"/>
            </a:p>
          </p:txBody>
        </p:sp>
      </p:grpSp>
      <p:grpSp>
        <p:nvGrpSpPr>
          <p:cNvPr id="8" name="object 8">
            <a:extLst>
              <a:ext uri="{FF2B5EF4-FFF2-40B4-BE49-F238E27FC236}">
                <a16:creationId xmlns:a16="http://schemas.microsoft.com/office/drawing/2014/main" id="{EF2EC5BD-560C-7D0E-5330-A84DC7E374CF}"/>
              </a:ext>
            </a:extLst>
          </p:cNvPr>
          <p:cNvGrpSpPr/>
          <p:nvPr/>
        </p:nvGrpSpPr>
        <p:grpSpPr>
          <a:xfrm>
            <a:off x="2491740" y="2009851"/>
            <a:ext cx="9249156" cy="129540"/>
            <a:chOff x="552450" y="1674876"/>
            <a:chExt cx="7707630" cy="107950"/>
          </a:xfrm>
        </p:grpSpPr>
        <p:pic>
          <p:nvPicPr>
            <p:cNvPr id="9" name="object 9">
              <a:extLst>
                <a:ext uri="{FF2B5EF4-FFF2-40B4-BE49-F238E27FC236}">
                  <a16:creationId xmlns:a16="http://schemas.microsoft.com/office/drawing/2014/main" id="{D03E1F14-2913-6844-7C6D-AD87341BD4BE}"/>
                </a:ext>
              </a:extLst>
            </p:cNvPr>
            <p:cNvPicPr/>
            <p:nvPr/>
          </p:nvPicPr>
          <p:blipFill>
            <a:blip r:embed="rId2" cstate="print"/>
            <a:stretch>
              <a:fillRect/>
            </a:stretch>
          </p:blipFill>
          <p:spPr>
            <a:xfrm>
              <a:off x="552450" y="1674876"/>
              <a:ext cx="7707629" cy="107441"/>
            </a:xfrm>
            <a:prstGeom prst="rect">
              <a:avLst/>
            </a:prstGeom>
          </p:spPr>
        </p:pic>
        <p:sp>
          <p:nvSpPr>
            <p:cNvPr id="10" name="object 10">
              <a:extLst>
                <a:ext uri="{FF2B5EF4-FFF2-40B4-BE49-F238E27FC236}">
                  <a16:creationId xmlns:a16="http://schemas.microsoft.com/office/drawing/2014/main" id="{032D2ADD-D6D6-9377-4D6B-9A5405A22F57}"/>
                </a:ext>
              </a:extLst>
            </p:cNvPr>
            <p:cNvSpPr/>
            <p:nvPr/>
          </p:nvSpPr>
          <p:spPr>
            <a:xfrm>
              <a:off x="593978" y="1708784"/>
              <a:ext cx="7612380" cy="0"/>
            </a:xfrm>
            <a:custGeom>
              <a:avLst/>
              <a:gdLst/>
              <a:ahLst/>
              <a:cxnLst/>
              <a:rect l="l" t="t" r="r" b="b"/>
              <a:pathLst>
                <a:path w="7612380">
                  <a:moveTo>
                    <a:pt x="0" y="0"/>
                  </a:moveTo>
                  <a:lnTo>
                    <a:pt x="7612087" y="0"/>
                  </a:lnTo>
                </a:path>
              </a:pathLst>
            </a:custGeom>
            <a:ln w="25400">
              <a:solidFill>
                <a:srgbClr val="752477"/>
              </a:solidFill>
            </a:ln>
          </p:spPr>
          <p:txBody>
            <a:bodyPr wrap="square" lIns="0" tIns="0" rIns="0" bIns="0" rtlCol="0"/>
            <a:lstStyle/>
            <a:p>
              <a:endParaRPr sz="2160"/>
            </a:p>
          </p:txBody>
        </p:sp>
      </p:grpSp>
      <p:graphicFrame>
        <p:nvGraphicFramePr>
          <p:cNvPr id="11" name="object 11">
            <a:extLst>
              <a:ext uri="{FF2B5EF4-FFF2-40B4-BE49-F238E27FC236}">
                <a16:creationId xmlns:a16="http://schemas.microsoft.com/office/drawing/2014/main" id="{2B40FE5C-2324-A07C-7215-D272BA9035C0}"/>
              </a:ext>
            </a:extLst>
          </p:cNvPr>
          <p:cNvGraphicFramePr>
            <a:graphicFrameLocks noGrp="1"/>
          </p:cNvGraphicFramePr>
          <p:nvPr/>
        </p:nvGraphicFramePr>
        <p:xfrm>
          <a:off x="2688603" y="2362918"/>
          <a:ext cx="8417050" cy="3361944"/>
        </p:xfrm>
        <a:graphic>
          <a:graphicData uri="http://schemas.openxmlformats.org/drawingml/2006/table">
            <a:tbl>
              <a:tblPr firstRow="1" bandRow="1">
                <a:tableStyleId>{2D5ABB26-0587-4C30-8999-92F81FD0307C}</a:tableStyleId>
              </a:tblPr>
              <a:tblGrid>
                <a:gridCol w="4208525">
                  <a:extLst>
                    <a:ext uri="{9D8B030D-6E8A-4147-A177-3AD203B41FA5}">
                      <a16:colId xmlns:a16="http://schemas.microsoft.com/office/drawing/2014/main" val="20000"/>
                    </a:ext>
                  </a:extLst>
                </a:gridCol>
                <a:gridCol w="4208525">
                  <a:extLst>
                    <a:ext uri="{9D8B030D-6E8A-4147-A177-3AD203B41FA5}">
                      <a16:colId xmlns:a16="http://schemas.microsoft.com/office/drawing/2014/main" val="20001"/>
                    </a:ext>
                  </a:extLst>
                </a:gridCol>
              </a:tblGrid>
              <a:tr h="445008">
                <a:tc gridSpan="2">
                  <a:txBody>
                    <a:bodyPr/>
                    <a:lstStyle/>
                    <a:p>
                      <a:pPr algn="ctr">
                        <a:lnSpc>
                          <a:spcPct val="100000"/>
                        </a:lnSpc>
                        <a:spcBef>
                          <a:spcPts val="270"/>
                        </a:spcBef>
                      </a:pPr>
                      <a:r>
                        <a:rPr sz="1900" b="1" spc="-10" dirty="0">
                          <a:solidFill>
                            <a:srgbClr val="FFFFFF"/>
                          </a:solidFill>
                          <a:latin typeface="Calibri"/>
                          <a:cs typeface="Calibri"/>
                        </a:rPr>
                        <a:t>Correspondence</a:t>
                      </a:r>
                      <a:r>
                        <a:rPr sz="1900" b="1" spc="-15" dirty="0">
                          <a:solidFill>
                            <a:srgbClr val="FFFFFF"/>
                          </a:solidFill>
                          <a:latin typeface="Calibri"/>
                          <a:cs typeface="Calibri"/>
                        </a:rPr>
                        <a:t> </a:t>
                      </a:r>
                      <a:r>
                        <a:rPr sz="1900" b="1" dirty="0">
                          <a:solidFill>
                            <a:srgbClr val="FFFFFF"/>
                          </a:solidFill>
                          <a:latin typeface="Calibri"/>
                          <a:cs typeface="Calibri"/>
                        </a:rPr>
                        <a:t>of</a:t>
                      </a:r>
                      <a:r>
                        <a:rPr sz="1900" b="1" spc="-20" dirty="0">
                          <a:solidFill>
                            <a:srgbClr val="FFFFFF"/>
                          </a:solidFill>
                          <a:latin typeface="Calibri"/>
                          <a:cs typeface="Calibri"/>
                        </a:rPr>
                        <a:t> </a:t>
                      </a:r>
                      <a:r>
                        <a:rPr sz="1900" b="1" dirty="0">
                          <a:solidFill>
                            <a:srgbClr val="FFFFFF"/>
                          </a:solidFill>
                          <a:latin typeface="Calibri"/>
                          <a:cs typeface="Calibri"/>
                        </a:rPr>
                        <a:t>Primary</a:t>
                      </a:r>
                      <a:r>
                        <a:rPr sz="1900" b="1" spc="-25" dirty="0">
                          <a:solidFill>
                            <a:srgbClr val="FFFFFF"/>
                          </a:solidFill>
                          <a:latin typeface="Calibri"/>
                          <a:cs typeface="Calibri"/>
                        </a:rPr>
                        <a:t> </a:t>
                      </a:r>
                      <a:r>
                        <a:rPr sz="1900" b="1" dirty="0">
                          <a:solidFill>
                            <a:srgbClr val="FFFFFF"/>
                          </a:solidFill>
                          <a:latin typeface="Calibri"/>
                          <a:cs typeface="Calibri"/>
                        </a:rPr>
                        <a:t>Elements</a:t>
                      </a:r>
                      <a:r>
                        <a:rPr sz="1900" b="1" spc="-30" dirty="0">
                          <a:solidFill>
                            <a:srgbClr val="FFFFFF"/>
                          </a:solidFill>
                          <a:latin typeface="Calibri"/>
                          <a:cs typeface="Calibri"/>
                        </a:rPr>
                        <a:t> </a:t>
                      </a:r>
                      <a:r>
                        <a:rPr sz="1900" b="1" dirty="0">
                          <a:solidFill>
                            <a:srgbClr val="FFFFFF"/>
                          </a:solidFill>
                          <a:latin typeface="Calibri"/>
                          <a:cs typeface="Calibri"/>
                        </a:rPr>
                        <a:t>of</a:t>
                      </a:r>
                      <a:r>
                        <a:rPr sz="1900" b="1" spc="-35" dirty="0">
                          <a:solidFill>
                            <a:srgbClr val="FFFFFF"/>
                          </a:solidFill>
                          <a:latin typeface="Calibri"/>
                          <a:cs typeface="Calibri"/>
                        </a:rPr>
                        <a:t> </a:t>
                      </a:r>
                      <a:r>
                        <a:rPr sz="1900" b="1" dirty="0">
                          <a:solidFill>
                            <a:srgbClr val="FFFFFF"/>
                          </a:solidFill>
                          <a:latin typeface="Calibri"/>
                          <a:cs typeface="Calibri"/>
                        </a:rPr>
                        <a:t>Model</a:t>
                      </a:r>
                      <a:r>
                        <a:rPr sz="1900" b="1" spc="-25" dirty="0">
                          <a:solidFill>
                            <a:srgbClr val="FFFFFF"/>
                          </a:solidFill>
                          <a:latin typeface="Calibri"/>
                          <a:cs typeface="Calibri"/>
                        </a:rPr>
                        <a:t> Fit</a:t>
                      </a:r>
                      <a:endParaRPr sz="1900">
                        <a:latin typeface="Calibri"/>
                        <a:cs typeface="Calibri"/>
                      </a:endParaRPr>
                    </a:p>
                  </a:txBody>
                  <a:tcPr marL="0" marR="0" marT="41148"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B1E5C"/>
                    </a:solidFill>
                  </a:tcPr>
                </a:tc>
                <a:tc hMerge="1">
                  <a:txBody>
                    <a:bodyPr/>
                    <a:lstStyle/>
                    <a:p>
                      <a:endParaRPr/>
                    </a:p>
                  </a:txBody>
                  <a:tcPr marL="0" marR="0" marT="0" marB="0"/>
                </a:tc>
                <a:extLst>
                  <a:ext uri="{0D108BD9-81ED-4DB2-BD59-A6C34878D82A}">
                    <a16:rowId xmlns:a16="http://schemas.microsoft.com/office/drawing/2014/main" val="10000"/>
                  </a:ext>
                </a:extLst>
              </a:tr>
              <a:tr h="444246">
                <a:tc>
                  <a:txBody>
                    <a:bodyPr/>
                    <a:lstStyle/>
                    <a:p>
                      <a:pPr marL="91440">
                        <a:lnSpc>
                          <a:spcPct val="100000"/>
                        </a:lnSpc>
                        <a:spcBef>
                          <a:spcPts val="270"/>
                        </a:spcBef>
                      </a:pPr>
                      <a:r>
                        <a:rPr sz="1900" b="1" dirty="0">
                          <a:solidFill>
                            <a:srgbClr val="005E41"/>
                          </a:solidFill>
                          <a:latin typeface="Calibri"/>
                          <a:cs typeface="Calibri"/>
                        </a:rPr>
                        <a:t>Multiple</a:t>
                      </a:r>
                      <a:r>
                        <a:rPr sz="1900" b="1" spc="-55" dirty="0">
                          <a:solidFill>
                            <a:srgbClr val="005E41"/>
                          </a:solidFill>
                          <a:latin typeface="Calibri"/>
                          <a:cs typeface="Calibri"/>
                        </a:rPr>
                        <a:t> </a:t>
                      </a:r>
                      <a:r>
                        <a:rPr sz="1900" b="1" spc="-10" dirty="0">
                          <a:solidFill>
                            <a:srgbClr val="005E41"/>
                          </a:solidFill>
                          <a:latin typeface="Calibri"/>
                          <a:cs typeface="Calibri"/>
                        </a:rPr>
                        <a:t>Regression</a:t>
                      </a:r>
                      <a:endParaRPr sz="1900">
                        <a:latin typeface="Calibri"/>
                        <a:cs typeface="Calibri"/>
                      </a:endParaRPr>
                    </a:p>
                  </a:txBody>
                  <a:tcPr marL="0" marR="0" marT="41148"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CCD2"/>
                    </a:solidFill>
                  </a:tcPr>
                </a:tc>
                <a:tc>
                  <a:txBody>
                    <a:bodyPr/>
                    <a:lstStyle/>
                    <a:p>
                      <a:pPr marL="91440">
                        <a:lnSpc>
                          <a:spcPct val="100000"/>
                        </a:lnSpc>
                        <a:spcBef>
                          <a:spcPts val="270"/>
                        </a:spcBef>
                      </a:pPr>
                      <a:r>
                        <a:rPr sz="1900" b="1" dirty="0">
                          <a:solidFill>
                            <a:srgbClr val="005E41"/>
                          </a:solidFill>
                          <a:latin typeface="Calibri"/>
                          <a:cs typeface="Calibri"/>
                        </a:rPr>
                        <a:t>Logistic</a:t>
                      </a:r>
                      <a:r>
                        <a:rPr sz="1900" b="1" spc="-45" dirty="0">
                          <a:solidFill>
                            <a:srgbClr val="005E41"/>
                          </a:solidFill>
                          <a:latin typeface="Calibri"/>
                          <a:cs typeface="Calibri"/>
                        </a:rPr>
                        <a:t> </a:t>
                      </a:r>
                      <a:r>
                        <a:rPr sz="1900" b="1" spc="-10" dirty="0">
                          <a:solidFill>
                            <a:srgbClr val="005E41"/>
                          </a:solidFill>
                          <a:latin typeface="Calibri"/>
                          <a:cs typeface="Calibri"/>
                        </a:rPr>
                        <a:t>Regression</a:t>
                      </a:r>
                      <a:endParaRPr sz="1900">
                        <a:latin typeface="Calibri"/>
                        <a:cs typeface="Calibri"/>
                      </a:endParaRPr>
                    </a:p>
                  </a:txBody>
                  <a:tcPr marL="0" marR="0" marT="41148"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CCD2"/>
                    </a:solidFill>
                  </a:tcPr>
                </a:tc>
                <a:extLst>
                  <a:ext uri="{0D108BD9-81ED-4DB2-BD59-A6C34878D82A}">
                    <a16:rowId xmlns:a16="http://schemas.microsoft.com/office/drawing/2014/main" val="10001"/>
                  </a:ext>
                </a:extLst>
              </a:tr>
              <a:tr h="445008">
                <a:tc>
                  <a:txBody>
                    <a:bodyPr/>
                    <a:lstStyle/>
                    <a:p>
                      <a:pPr marL="91440">
                        <a:lnSpc>
                          <a:spcPct val="100000"/>
                        </a:lnSpc>
                        <a:spcBef>
                          <a:spcPts val="270"/>
                        </a:spcBef>
                      </a:pPr>
                      <a:r>
                        <a:rPr sz="1900" dirty="0">
                          <a:latin typeface="Calibri"/>
                          <a:cs typeface="Calibri"/>
                        </a:rPr>
                        <a:t>Total</a:t>
                      </a:r>
                      <a:r>
                        <a:rPr sz="1900" spc="-30" dirty="0">
                          <a:latin typeface="Calibri"/>
                          <a:cs typeface="Calibri"/>
                        </a:rPr>
                        <a:t> </a:t>
                      </a:r>
                      <a:r>
                        <a:rPr sz="1900" dirty="0">
                          <a:latin typeface="Calibri"/>
                          <a:cs typeface="Calibri"/>
                        </a:rPr>
                        <a:t>Sum</a:t>
                      </a:r>
                      <a:r>
                        <a:rPr sz="1900" spc="-20" dirty="0">
                          <a:latin typeface="Calibri"/>
                          <a:cs typeface="Calibri"/>
                        </a:rPr>
                        <a:t> </a:t>
                      </a:r>
                      <a:r>
                        <a:rPr sz="1900" dirty="0">
                          <a:latin typeface="Calibri"/>
                          <a:cs typeface="Calibri"/>
                        </a:rPr>
                        <a:t>of</a:t>
                      </a:r>
                      <a:r>
                        <a:rPr sz="1900" spc="-15" dirty="0">
                          <a:latin typeface="Calibri"/>
                          <a:cs typeface="Calibri"/>
                        </a:rPr>
                        <a:t> </a:t>
                      </a:r>
                      <a:r>
                        <a:rPr sz="1900" spc="-10" dirty="0">
                          <a:latin typeface="Calibri"/>
                          <a:cs typeface="Calibri"/>
                        </a:rPr>
                        <a:t>Squares</a:t>
                      </a:r>
                      <a:endParaRPr sz="1900">
                        <a:latin typeface="Calibri"/>
                        <a:cs typeface="Calibri"/>
                      </a:endParaRPr>
                    </a:p>
                  </a:txBody>
                  <a:tcPr marL="0" marR="0" marT="41148"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7EA"/>
                    </a:solidFill>
                  </a:tcPr>
                </a:tc>
                <a:tc>
                  <a:txBody>
                    <a:bodyPr/>
                    <a:lstStyle/>
                    <a:p>
                      <a:pPr marL="91440">
                        <a:lnSpc>
                          <a:spcPct val="100000"/>
                        </a:lnSpc>
                        <a:spcBef>
                          <a:spcPts val="270"/>
                        </a:spcBef>
                      </a:pPr>
                      <a:r>
                        <a:rPr sz="1900" dirty="0">
                          <a:latin typeface="Calibri"/>
                          <a:cs typeface="Calibri"/>
                        </a:rPr>
                        <a:t>–2</a:t>
                      </a:r>
                      <a:r>
                        <a:rPr sz="1900" i="1" dirty="0">
                          <a:latin typeface="Calibri"/>
                          <a:cs typeface="Calibri"/>
                        </a:rPr>
                        <a:t>LL</a:t>
                      </a:r>
                      <a:r>
                        <a:rPr sz="1900" i="1" spc="-25" dirty="0">
                          <a:latin typeface="Calibri"/>
                          <a:cs typeface="Calibri"/>
                        </a:rPr>
                        <a:t> </a:t>
                      </a:r>
                      <a:r>
                        <a:rPr sz="1900" dirty="0">
                          <a:latin typeface="Calibri"/>
                          <a:cs typeface="Calibri"/>
                        </a:rPr>
                        <a:t>of</a:t>
                      </a:r>
                      <a:r>
                        <a:rPr sz="1900" spc="-20" dirty="0">
                          <a:latin typeface="Calibri"/>
                          <a:cs typeface="Calibri"/>
                        </a:rPr>
                        <a:t> </a:t>
                      </a:r>
                      <a:r>
                        <a:rPr sz="1900" dirty="0">
                          <a:latin typeface="Calibri"/>
                          <a:cs typeface="Calibri"/>
                        </a:rPr>
                        <a:t>base</a:t>
                      </a:r>
                      <a:r>
                        <a:rPr sz="1900" spc="-35" dirty="0">
                          <a:latin typeface="Calibri"/>
                          <a:cs typeface="Calibri"/>
                        </a:rPr>
                        <a:t> </a:t>
                      </a:r>
                      <a:r>
                        <a:rPr sz="1900" spc="-20" dirty="0">
                          <a:latin typeface="Calibri"/>
                          <a:cs typeface="Calibri"/>
                        </a:rPr>
                        <a:t>model</a:t>
                      </a:r>
                      <a:endParaRPr sz="1900">
                        <a:latin typeface="Calibri"/>
                        <a:cs typeface="Calibri"/>
                      </a:endParaRPr>
                    </a:p>
                  </a:txBody>
                  <a:tcPr marL="0" marR="0" marT="41148"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7EA"/>
                    </a:solidFill>
                  </a:tcPr>
                </a:tc>
                <a:extLst>
                  <a:ext uri="{0D108BD9-81ED-4DB2-BD59-A6C34878D82A}">
                    <a16:rowId xmlns:a16="http://schemas.microsoft.com/office/drawing/2014/main" val="10002"/>
                  </a:ext>
                </a:extLst>
              </a:tr>
              <a:tr h="444246">
                <a:tc>
                  <a:txBody>
                    <a:bodyPr/>
                    <a:lstStyle/>
                    <a:p>
                      <a:pPr marL="91440">
                        <a:lnSpc>
                          <a:spcPct val="100000"/>
                        </a:lnSpc>
                        <a:spcBef>
                          <a:spcPts val="270"/>
                        </a:spcBef>
                      </a:pPr>
                      <a:r>
                        <a:rPr sz="1900" dirty="0">
                          <a:latin typeface="Calibri"/>
                          <a:cs typeface="Calibri"/>
                        </a:rPr>
                        <a:t>Error Sum</a:t>
                      </a:r>
                      <a:r>
                        <a:rPr sz="1900" spc="-35" dirty="0">
                          <a:latin typeface="Calibri"/>
                          <a:cs typeface="Calibri"/>
                        </a:rPr>
                        <a:t> </a:t>
                      </a:r>
                      <a:r>
                        <a:rPr sz="1900" dirty="0">
                          <a:latin typeface="Calibri"/>
                          <a:cs typeface="Calibri"/>
                        </a:rPr>
                        <a:t>of</a:t>
                      </a:r>
                      <a:r>
                        <a:rPr sz="1900" spc="-20" dirty="0">
                          <a:latin typeface="Calibri"/>
                          <a:cs typeface="Calibri"/>
                        </a:rPr>
                        <a:t> </a:t>
                      </a:r>
                      <a:r>
                        <a:rPr sz="1900" spc="-10" dirty="0">
                          <a:latin typeface="Calibri"/>
                          <a:cs typeface="Calibri"/>
                        </a:rPr>
                        <a:t>Squares</a:t>
                      </a:r>
                      <a:endParaRPr sz="1900">
                        <a:latin typeface="Calibri"/>
                        <a:cs typeface="Calibri"/>
                      </a:endParaRPr>
                    </a:p>
                  </a:txBody>
                  <a:tcPr marL="0" marR="0" marT="41148"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CD2"/>
                    </a:solidFill>
                  </a:tcPr>
                </a:tc>
                <a:tc>
                  <a:txBody>
                    <a:bodyPr/>
                    <a:lstStyle/>
                    <a:p>
                      <a:pPr marL="91440">
                        <a:lnSpc>
                          <a:spcPct val="100000"/>
                        </a:lnSpc>
                        <a:spcBef>
                          <a:spcPts val="270"/>
                        </a:spcBef>
                      </a:pPr>
                      <a:r>
                        <a:rPr sz="1900" dirty="0">
                          <a:latin typeface="Calibri"/>
                          <a:cs typeface="Calibri"/>
                        </a:rPr>
                        <a:t>–2</a:t>
                      </a:r>
                      <a:r>
                        <a:rPr sz="1900" i="1" dirty="0">
                          <a:latin typeface="Calibri"/>
                          <a:cs typeface="Calibri"/>
                        </a:rPr>
                        <a:t>LL</a:t>
                      </a:r>
                      <a:r>
                        <a:rPr sz="1900" i="1" spc="-40" dirty="0">
                          <a:latin typeface="Calibri"/>
                          <a:cs typeface="Calibri"/>
                        </a:rPr>
                        <a:t> </a:t>
                      </a:r>
                      <a:r>
                        <a:rPr sz="1900" dirty="0">
                          <a:latin typeface="Calibri"/>
                          <a:cs typeface="Calibri"/>
                        </a:rPr>
                        <a:t>of</a:t>
                      </a:r>
                      <a:r>
                        <a:rPr sz="1900" spc="-35" dirty="0">
                          <a:latin typeface="Calibri"/>
                          <a:cs typeface="Calibri"/>
                        </a:rPr>
                        <a:t> </a:t>
                      </a:r>
                      <a:r>
                        <a:rPr sz="1900" dirty="0">
                          <a:latin typeface="Calibri"/>
                          <a:cs typeface="Calibri"/>
                        </a:rPr>
                        <a:t>proposed</a:t>
                      </a:r>
                      <a:r>
                        <a:rPr sz="1900" spc="-40" dirty="0">
                          <a:latin typeface="Calibri"/>
                          <a:cs typeface="Calibri"/>
                        </a:rPr>
                        <a:t> </a:t>
                      </a:r>
                      <a:r>
                        <a:rPr sz="1900" spc="-20" dirty="0">
                          <a:latin typeface="Calibri"/>
                          <a:cs typeface="Calibri"/>
                        </a:rPr>
                        <a:t>model</a:t>
                      </a:r>
                      <a:endParaRPr sz="1900">
                        <a:latin typeface="Calibri"/>
                        <a:cs typeface="Calibri"/>
                      </a:endParaRPr>
                    </a:p>
                  </a:txBody>
                  <a:tcPr marL="0" marR="0" marT="41148"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CD2"/>
                    </a:solidFill>
                  </a:tcPr>
                </a:tc>
                <a:extLst>
                  <a:ext uri="{0D108BD9-81ED-4DB2-BD59-A6C34878D82A}">
                    <a16:rowId xmlns:a16="http://schemas.microsoft.com/office/drawing/2014/main" val="10003"/>
                  </a:ext>
                </a:extLst>
              </a:tr>
              <a:tr h="694944">
                <a:tc>
                  <a:txBody>
                    <a:bodyPr/>
                    <a:lstStyle/>
                    <a:p>
                      <a:pPr marL="91440">
                        <a:lnSpc>
                          <a:spcPct val="100000"/>
                        </a:lnSpc>
                        <a:spcBef>
                          <a:spcPts val="270"/>
                        </a:spcBef>
                      </a:pPr>
                      <a:r>
                        <a:rPr sz="1900" dirty="0">
                          <a:latin typeface="Calibri"/>
                          <a:cs typeface="Calibri"/>
                        </a:rPr>
                        <a:t>Regression</a:t>
                      </a:r>
                      <a:r>
                        <a:rPr sz="1900" spc="-25" dirty="0">
                          <a:latin typeface="Calibri"/>
                          <a:cs typeface="Calibri"/>
                        </a:rPr>
                        <a:t> </a:t>
                      </a:r>
                      <a:r>
                        <a:rPr sz="1900" dirty="0">
                          <a:latin typeface="Calibri"/>
                          <a:cs typeface="Calibri"/>
                        </a:rPr>
                        <a:t>Sum</a:t>
                      </a:r>
                      <a:r>
                        <a:rPr sz="1900" spc="-40" dirty="0">
                          <a:latin typeface="Calibri"/>
                          <a:cs typeface="Calibri"/>
                        </a:rPr>
                        <a:t> </a:t>
                      </a:r>
                      <a:r>
                        <a:rPr sz="1900" dirty="0">
                          <a:latin typeface="Calibri"/>
                          <a:cs typeface="Calibri"/>
                        </a:rPr>
                        <a:t>of</a:t>
                      </a:r>
                      <a:r>
                        <a:rPr sz="1900" spc="-25" dirty="0">
                          <a:latin typeface="Calibri"/>
                          <a:cs typeface="Calibri"/>
                        </a:rPr>
                        <a:t> </a:t>
                      </a:r>
                      <a:r>
                        <a:rPr sz="1900" spc="-10" dirty="0">
                          <a:latin typeface="Calibri"/>
                          <a:cs typeface="Calibri"/>
                        </a:rPr>
                        <a:t>Squares</a:t>
                      </a:r>
                      <a:endParaRPr sz="1900">
                        <a:latin typeface="Calibri"/>
                        <a:cs typeface="Calibri"/>
                      </a:endParaRPr>
                    </a:p>
                  </a:txBody>
                  <a:tcPr marL="0" marR="0" marT="41148"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7EA"/>
                    </a:solidFill>
                  </a:tcPr>
                </a:tc>
                <a:tc>
                  <a:txBody>
                    <a:bodyPr/>
                    <a:lstStyle/>
                    <a:p>
                      <a:pPr marL="91440" marR="170815">
                        <a:lnSpc>
                          <a:spcPct val="100600"/>
                        </a:lnSpc>
                        <a:spcBef>
                          <a:spcPts val="250"/>
                        </a:spcBef>
                      </a:pPr>
                      <a:r>
                        <a:rPr sz="1900" dirty="0">
                          <a:latin typeface="Calibri"/>
                          <a:cs typeface="Calibri"/>
                        </a:rPr>
                        <a:t>Difference</a:t>
                      </a:r>
                      <a:r>
                        <a:rPr sz="1900" spc="-20" dirty="0">
                          <a:latin typeface="Calibri"/>
                          <a:cs typeface="Calibri"/>
                        </a:rPr>
                        <a:t> </a:t>
                      </a:r>
                      <a:r>
                        <a:rPr sz="1900" dirty="0">
                          <a:latin typeface="Calibri"/>
                          <a:cs typeface="Calibri"/>
                        </a:rPr>
                        <a:t>of</a:t>
                      </a:r>
                      <a:r>
                        <a:rPr sz="1900" spc="-25" dirty="0">
                          <a:latin typeface="Calibri"/>
                          <a:cs typeface="Calibri"/>
                        </a:rPr>
                        <a:t> </a:t>
                      </a:r>
                      <a:r>
                        <a:rPr sz="1900" dirty="0">
                          <a:latin typeface="Calibri"/>
                          <a:cs typeface="Calibri"/>
                        </a:rPr>
                        <a:t>–2</a:t>
                      </a:r>
                      <a:r>
                        <a:rPr sz="1900" i="1" dirty="0">
                          <a:latin typeface="Calibri"/>
                          <a:cs typeface="Calibri"/>
                        </a:rPr>
                        <a:t>LL</a:t>
                      </a:r>
                      <a:r>
                        <a:rPr sz="1900" i="1" spc="-25" dirty="0">
                          <a:latin typeface="Calibri"/>
                          <a:cs typeface="Calibri"/>
                        </a:rPr>
                        <a:t> </a:t>
                      </a:r>
                      <a:r>
                        <a:rPr sz="1900" dirty="0">
                          <a:latin typeface="Calibri"/>
                          <a:cs typeface="Calibri"/>
                        </a:rPr>
                        <a:t>for</a:t>
                      </a:r>
                      <a:r>
                        <a:rPr sz="1900" spc="-20" dirty="0">
                          <a:latin typeface="Calibri"/>
                          <a:cs typeface="Calibri"/>
                        </a:rPr>
                        <a:t> </a:t>
                      </a:r>
                      <a:r>
                        <a:rPr sz="1900" dirty="0">
                          <a:latin typeface="Calibri"/>
                          <a:cs typeface="Calibri"/>
                        </a:rPr>
                        <a:t>base</a:t>
                      </a:r>
                      <a:r>
                        <a:rPr sz="1900" spc="-30" dirty="0">
                          <a:latin typeface="Calibri"/>
                          <a:cs typeface="Calibri"/>
                        </a:rPr>
                        <a:t> </a:t>
                      </a:r>
                      <a:r>
                        <a:rPr sz="1900" dirty="0">
                          <a:latin typeface="Calibri"/>
                          <a:cs typeface="Calibri"/>
                        </a:rPr>
                        <a:t>&amp;</a:t>
                      </a:r>
                      <a:r>
                        <a:rPr sz="1900" spc="-35" dirty="0">
                          <a:latin typeface="Calibri"/>
                          <a:cs typeface="Calibri"/>
                        </a:rPr>
                        <a:t> </a:t>
                      </a:r>
                      <a:r>
                        <a:rPr sz="1900" spc="-10" dirty="0">
                          <a:latin typeface="Calibri"/>
                          <a:cs typeface="Calibri"/>
                        </a:rPr>
                        <a:t>proposed model</a:t>
                      </a:r>
                      <a:endParaRPr sz="1900">
                        <a:latin typeface="Calibri"/>
                        <a:cs typeface="Calibri"/>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7EA"/>
                    </a:solidFill>
                  </a:tcPr>
                </a:tc>
                <a:extLst>
                  <a:ext uri="{0D108BD9-81ED-4DB2-BD59-A6C34878D82A}">
                    <a16:rowId xmlns:a16="http://schemas.microsoft.com/office/drawing/2014/main" val="10004"/>
                  </a:ext>
                </a:extLst>
              </a:tr>
              <a:tr h="444246">
                <a:tc>
                  <a:txBody>
                    <a:bodyPr/>
                    <a:lstStyle/>
                    <a:p>
                      <a:pPr marL="91440">
                        <a:lnSpc>
                          <a:spcPct val="100000"/>
                        </a:lnSpc>
                        <a:spcBef>
                          <a:spcPts val="275"/>
                        </a:spcBef>
                      </a:pPr>
                      <a:r>
                        <a:rPr sz="1900" dirty="0">
                          <a:latin typeface="Calibri"/>
                          <a:cs typeface="Calibri"/>
                        </a:rPr>
                        <a:t>F</a:t>
                      </a:r>
                      <a:r>
                        <a:rPr sz="1900" spc="-25" dirty="0">
                          <a:latin typeface="Calibri"/>
                          <a:cs typeface="Calibri"/>
                        </a:rPr>
                        <a:t> </a:t>
                      </a:r>
                      <a:r>
                        <a:rPr sz="1900" dirty="0">
                          <a:latin typeface="Calibri"/>
                          <a:cs typeface="Calibri"/>
                        </a:rPr>
                        <a:t>test</a:t>
                      </a:r>
                      <a:r>
                        <a:rPr sz="1900" spc="-15" dirty="0">
                          <a:latin typeface="Calibri"/>
                          <a:cs typeface="Calibri"/>
                        </a:rPr>
                        <a:t> </a:t>
                      </a:r>
                      <a:r>
                        <a:rPr sz="1900" dirty="0">
                          <a:latin typeface="Calibri"/>
                          <a:cs typeface="Calibri"/>
                        </a:rPr>
                        <a:t>of</a:t>
                      </a:r>
                      <a:r>
                        <a:rPr sz="1900" spc="-15" dirty="0">
                          <a:latin typeface="Calibri"/>
                          <a:cs typeface="Calibri"/>
                        </a:rPr>
                        <a:t> </a:t>
                      </a:r>
                      <a:r>
                        <a:rPr sz="1900" dirty="0">
                          <a:latin typeface="Calibri"/>
                          <a:cs typeface="Calibri"/>
                        </a:rPr>
                        <a:t>model</a:t>
                      </a:r>
                      <a:r>
                        <a:rPr sz="1900" spc="-25" dirty="0">
                          <a:latin typeface="Calibri"/>
                          <a:cs typeface="Calibri"/>
                        </a:rPr>
                        <a:t> Fit</a:t>
                      </a:r>
                      <a:endParaRPr sz="1900">
                        <a:latin typeface="Calibri"/>
                        <a:cs typeface="Calibr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CD2"/>
                    </a:solidFill>
                  </a:tcPr>
                </a:tc>
                <a:tc>
                  <a:txBody>
                    <a:bodyPr/>
                    <a:lstStyle/>
                    <a:p>
                      <a:pPr marL="91440">
                        <a:lnSpc>
                          <a:spcPct val="100000"/>
                        </a:lnSpc>
                        <a:spcBef>
                          <a:spcPts val="275"/>
                        </a:spcBef>
                      </a:pPr>
                      <a:r>
                        <a:rPr sz="1900" spc="-10" dirty="0">
                          <a:latin typeface="Calibri"/>
                          <a:cs typeface="Calibri"/>
                        </a:rPr>
                        <a:t>Chi-</a:t>
                      </a:r>
                      <a:r>
                        <a:rPr sz="1900" dirty="0">
                          <a:latin typeface="Calibri"/>
                          <a:cs typeface="Calibri"/>
                        </a:rPr>
                        <a:t>square</a:t>
                      </a:r>
                      <a:r>
                        <a:rPr sz="1900" spc="-35" dirty="0">
                          <a:latin typeface="Calibri"/>
                          <a:cs typeface="Calibri"/>
                        </a:rPr>
                        <a:t> </a:t>
                      </a:r>
                      <a:r>
                        <a:rPr sz="1900" dirty="0">
                          <a:latin typeface="Calibri"/>
                          <a:cs typeface="Calibri"/>
                        </a:rPr>
                        <a:t>test</a:t>
                      </a:r>
                      <a:r>
                        <a:rPr sz="1900" spc="-20" dirty="0">
                          <a:latin typeface="Calibri"/>
                          <a:cs typeface="Calibri"/>
                        </a:rPr>
                        <a:t> </a:t>
                      </a:r>
                      <a:r>
                        <a:rPr sz="1900" dirty="0">
                          <a:latin typeface="Calibri"/>
                          <a:cs typeface="Calibri"/>
                        </a:rPr>
                        <a:t>of</a:t>
                      </a:r>
                      <a:r>
                        <a:rPr sz="1900" spc="-25" dirty="0">
                          <a:latin typeface="Calibri"/>
                          <a:cs typeface="Calibri"/>
                        </a:rPr>
                        <a:t> </a:t>
                      </a:r>
                      <a:r>
                        <a:rPr sz="1900" dirty="0">
                          <a:latin typeface="Calibri"/>
                          <a:cs typeface="Calibri"/>
                        </a:rPr>
                        <a:t>–2</a:t>
                      </a:r>
                      <a:r>
                        <a:rPr sz="1900" i="1" dirty="0">
                          <a:latin typeface="Calibri"/>
                          <a:cs typeface="Calibri"/>
                        </a:rPr>
                        <a:t>LL</a:t>
                      </a:r>
                      <a:r>
                        <a:rPr sz="1900" i="1" spc="-20" dirty="0">
                          <a:latin typeface="Calibri"/>
                          <a:cs typeface="Calibri"/>
                        </a:rPr>
                        <a:t> </a:t>
                      </a:r>
                      <a:r>
                        <a:rPr sz="1900" spc="-10" dirty="0">
                          <a:latin typeface="Calibri"/>
                          <a:cs typeface="Calibri"/>
                        </a:rPr>
                        <a:t>difference</a:t>
                      </a:r>
                      <a:endParaRPr sz="1900">
                        <a:latin typeface="Calibri"/>
                        <a:cs typeface="Calibr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CD2"/>
                    </a:solidFill>
                  </a:tcPr>
                </a:tc>
                <a:extLst>
                  <a:ext uri="{0D108BD9-81ED-4DB2-BD59-A6C34878D82A}">
                    <a16:rowId xmlns:a16="http://schemas.microsoft.com/office/drawing/2014/main" val="10005"/>
                  </a:ext>
                </a:extLst>
              </a:tr>
              <a:tr h="444246">
                <a:tc>
                  <a:txBody>
                    <a:bodyPr/>
                    <a:lstStyle/>
                    <a:p>
                      <a:pPr marL="91440">
                        <a:lnSpc>
                          <a:spcPct val="100000"/>
                        </a:lnSpc>
                        <a:spcBef>
                          <a:spcPts val="275"/>
                        </a:spcBef>
                      </a:pPr>
                      <a:r>
                        <a:rPr sz="1900" dirty="0">
                          <a:latin typeface="Calibri"/>
                          <a:cs typeface="Calibri"/>
                        </a:rPr>
                        <a:t>Coefficient</a:t>
                      </a:r>
                      <a:r>
                        <a:rPr sz="1900" spc="-50" dirty="0">
                          <a:latin typeface="Calibri"/>
                          <a:cs typeface="Calibri"/>
                        </a:rPr>
                        <a:t> </a:t>
                      </a:r>
                      <a:r>
                        <a:rPr sz="1900" dirty="0">
                          <a:latin typeface="Calibri"/>
                          <a:cs typeface="Calibri"/>
                        </a:rPr>
                        <a:t>of</a:t>
                      </a:r>
                      <a:r>
                        <a:rPr sz="1900" spc="-40" dirty="0">
                          <a:latin typeface="Calibri"/>
                          <a:cs typeface="Calibri"/>
                        </a:rPr>
                        <a:t> </a:t>
                      </a:r>
                      <a:r>
                        <a:rPr sz="1900" dirty="0">
                          <a:latin typeface="Calibri"/>
                          <a:cs typeface="Calibri"/>
                        </a:rPr>
                        <a:t>determination</a:t>
                      </a:r>
                      <a:r>
                        <a:rPr sz="1900" spc="-50" dirty="0">
                          <a:latin typeface="Calibri"/>
                          <a:cs typeface="Calibri"/>
                        </a:rPr>
                        <a:t> </a:t>
                      </a:r>
                      <a:r>
                        <a:rPr sz="1900" spc="-20" dirty="0">
                          <a:latin typeface="Calibri"/>
                          <a:cs typeface="Calibri"/>
                        </a:rPr>
                        <a:t>(R</a:t>
                      </a:r>
                      <a:r>
                        <a:rPr sz="1900" spc="-30" baseline="26455" dirty="0">
                          <a:latin typeface="Calibri"/>
                          <a:cs typeface="Calibri"/>
                        </a:rPr>
                        <a:t>2</a:t>
                      </a:r>
                      <a:r>
                        <a:rPr sz="1900" spc="-20" dirty="0">
                          <a:latin typeface="Calibri"/>
                          <a:cs typeface="Calibri"/>
                        </a:rPr>
                        <a:t>)</a:t>
                      </a:r>
                      <a:endParaRPr sz="1900">
                        <a:latin typeface="Calibri"/>
                        <a:cs typeface="Calibr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7EA"/>
                    </a:solidFill>
                  </a:tcPr>
                </a:tc>
                <a:tc>
                  <a:txBody>
                    <a:bodyPr/>
                    <a:lstStyle/>
                    <a:p>
                      <a:pPr marL="90805">
                        <a:lnSpc>
                          <a:spcPct val="100000"/>
                        </a:lnSpc>
                        <a:spcBef>
                          <a:spcPts val="270"/>
                        </a:spcBef>
                      </a:pPr>
                      <a:r>
                        <a:rPr sz="1900" dirty="0">
                          <a:latin typeface="Calibri"/>
                          <a:cs typeface="Calibri"/>
                        </a:rPr>
                        <a:t>Pseudo</a:t>
                      </a:r>
                      <a:r>
                        <a:rPr sz="1900" spc="-25" dirty="0">
                          <a:latin typeface="Calibri"/>
                          <a:cs typeface="Calibri"/>
                        </a:rPr>
                        <a:t> </a:t>
                      </a:r>
                      <a:r>
                        <a:rPr sz="1900" dirty="0">
                          <a:latin typeface="Calibri"/>
                          <a:cs typeface="Calibri"/>
                        </a:rPr>
                        <a:t>R</a:t>
                      </a:r>
                      <a:r>
                        <a:rPr sz="1900" baseline="26455" dirty="0">
                          <a:latin typeface="Calibri"/>
                          <a:cs typeface="Calibri"/>
                        </a:rPr>
                        <a:t>2</a:t>
                      </a:r>
                      <a:r>
                        <a:rPr sz="1900" spc="157" baseline="26455" dirty="0">
                          <a:latin typeface="Calibri"/>
                          <a:cs typeface="Calibri"/>
                        </a:rPr>
                        <a:t> </a:t>
                      </a:r>
                      <a:r>
                        <a:rPr sz="1900" spc="-10" dirty="0">
                          <a:latin typeface="Calibri"/>
                          <a:cs typeface="Calibri"/>
                        </a:rPr>
                        <a:t>measures</a:t>
                      </a:r>
                      <a:endParaRPr sz="1900">
                        <a:latin typeface="Calibri"/>
                        <a:cs typeface="Calibri"/>
                      </a:endParaRPr>
                    </a:p>
                  </a:txBody>
                  <a:tcPr marL="0" marR="0" marT="41148"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7EA"/>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713444589"/>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32704"/>
            <a:ext cx="6751320" cy="708779"/>
          </a:xfrm>
          <a:prstGeom prst="rect">
            <a:avLst/>
          </a:prstGeom>
          <a:noFill/>
          <a:ln/>
        </p:spPr>
        <p:txBody>
          <a:bodyPr wrap="non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Modelo Gaussiano (OLS)</a:t>
            </a:r>
            <a:endParaRPr lang="en-US" sz="4450" dirty="0"/>
          </a:p>
        </p:txBody>
      </p:sp>
      <p:sp>
        <p:nvSpPr>
          <p:cNvPr id="3" name="Text 1"/>
          <p:cNvSpPr/>
          <p:nvPr/>
        </p:nvSpPr>
        <p:spPr>
          <a:xfrm>
            <a:off x="793790" y="290845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Características</a:t>
            </a:r>
            <a:endParaRPr lang="en-US" sz="2200" dirty="0"/>
          </a:p>
        </p:txBody>
      </p:sp>
      <p:sp>
        <p:nvSpPr>
          <p:cNvPr id="4" name="Text 2"/>
          <p:cNvSpPr/>
          <p:nvPr/>
        </p:nvSpPr>
        <p:spPr>
          <a:xfrm>
            <a:off x="793790" y="3489603"/>
            <a:ext cx="3978116" cy="2903220"/>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El modelo Gaussiano asume que la variable de respuesta sigue una distribución normal y utiliza la función de enlace de identidad. Es la base de la regresión por Mínimos Cuadrados Ordinarios (OLS) y busca minimizar la suma de los errores al cuadrado.</a:t>
            </a:r>
            <a:endParaRPr lang="en-US" sz="1750" dirty="0"/>
          </a:p>
        </p:txBody>
      </p:sp>
      <p:sp>
        <p:nvSpPr>
          <p:cNvPr id="5" name="Text 3"/>
          <p:cNvSpPr/>
          <p:nvPr/>
        </p:nvSpPr>
        <p:spPr>
          <a:xfrm>
            <a:off x="5332928" y="290845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Aplicaciones</a:t>
            </a:r>
            <a:endParaRPr lang="en-US" sz="2200" dirty="0"/>
          </a:p>
        </p:txBody>
      </p:sp>
      <p:sp>
        <p:nvSpPr>
          <p:cNvPr id="6" name="Text 4"/>
          <p:cNvSpPr/>
          <p:nvPr/>
        </p:nvSpPr>
        <p:spPr>
          <a:xfrm>
            <a:off x="5332928" y="3489603"/>
            <a:ext cx="3978116" cy="2540318"/>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Ideal para predecir valores numéricos continuos y simétricos como precios de viviendas, peso, ingresos o puntuaciones de exámenes. Su principal ventaja es la facilidad de interpretación y la rapidez de cálculo.</a:t>
            </a:r>
            <a:endParaRPr lang="en-US" sz="1750" dirty="0"/>
          </a:p>
        </p:txBody>
      </p:sp>
      <p:sp>
        <p:nvSpPr>
          <p:cNvPr id="7" name="Text 5"/>
          <p:cNvSpPr/>
          <p:nvPr/>
        </p:nvSpPr>
        <p:spPr>
          <a:xfrm>
            <a:off x="9872067" y="2908459"/>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Limitaciones</a:t>
            </a:r>
            <a:endParaRPr lang="en-US" sz="2200" dirty="0"/>
          </a:p>
        </p:txBody>
      </p:sp>
      <p:sp>
        <p:nvSpPr>
          <p:cNvPr id="8" name="Text 6"/>
          <p:cNvSpPr/>
          <p:nvPr/>
        </p:nvSpPr>
        <p:spPr>
          <a:xfrm>
            <a:off x="9872067" y="3489603"/>
            <a:ext cx="3978116" cy="2540318"/>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Es sensible a valores atípicos y a violaciones de supuestos, especialmente la no normalidad y la heterocedasticidad. Puede simplificar demasiado problemas reales donde los datos no son continuos o existen efectos de interacción.</a:t>
            </a:r>
            <a:endParaRPr lang="en-US" sz="1750" dirty="0"/>
          </a:p>
        </p:txBody>
      </p:sp>
      <p:pic>
        <p:nvPicPr>
          <p:cNvPr id="9" name="Picture 8">
            <a:extLst>
              <a:ext uri="{FF2B5EF4-FFF2-40B4-BE49-F238E27FC236}">
                <a16:creationId xmlns:a16="http://schemas.microsoft.com/office/drawing/2014/main" id="{D78DBD01-FCF4-FEE4-96C9-9C4B1C62C0A1}"/>
              </a:ext>
            </a:extLst>
          </p:cNvPr>
          <p:cNvPicPr>
            <a:picLocks noChangeAspect="1"/>
          </p:cNvPicPr>
          <p:nvPr/>
        </p:nvPicPr>
        <p:blipFill>
          <a:blip r:embed="rId3"/>
          <a:stretch>
            <a:fillRect/>
          </a:stretch>
        </p:blipFill>
        <p:spPr>
          <a:xfrm>
            <a:off x="12905418" y="7752764"/>
            <a:ext cx="1648055" cy="362001"/>
          </a:xfrm>
          <a:prstGeom prst="rect">
            <a:avLst/>
          </a:prstGeom>
        </p:spPr>
      </p:pic>
      <p:sp>
        <p:nvSpPr>
          <p:cNvPr id="11" name="TextBox 10">
            <a:extLst>
              <a:ext uri="{FF2B5EF4-FFF2-40B4-BE49-F238E27FC236}">
                <a16:creationId xmlns:a16="http://schemas.microsoft.com/office/drawing/2014/main" id="{1FA03FD0-5B20-D005-E2B5-7951BF74FCA7}"/>
              </a:ext>
            </a:extLst>
          </p:cNvPr>
          <p:cNvSpPr txBox="1"/>
          <p:nvPr/>
        </p:nvSpPr>
        <p:spPr>
          <a:xfrm>
            <a:off x="2782848" y="6738389"/>
            <a:ext cx="7315200" cy="1200329"/>
          </a:xfrm>
          <a:prstGeom prst="rect">
            <a:avLst/>
          </a:prstGeom>
          <a:noFill/>
        </p:spPr>
        <p:txBody>
          <a:bodyPr wrap="square">
            <a:spAutoFit/>
          </a:bodyPr>
          <a:lstStyle/>
          <a:p>
            <a:r>
              <a:rPr lang="es-ES" dirty="0"/>
              <a:t>La regresión lineal gaussiana minimiza la verosimilitud negativa (negative log-</a:t>
            </a:r>
            <a:r>
              <a:rPr lang="es-ES" dirty="0" err="1"/>
              <a:t>likelihood</a:t>
            </a:r>
            <a:r>
              <a:rPr lang="es-ES" dirty="0"/>
              <a:t>) de los datos observados, lo que, si el supuesto de error seguir una distribución gaussiana (normal), es matemáticamente equivalente a minimizar la suma de los residuos cuadrados (errores).</a:t>
            </a:r>
            <a:endParaRPr lang="en-GB"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793790" y="799267"/>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Modelo Gamma</a:t>
            </a:r>
            <a:endParaRPr lang="en-US" sz="4450" dirty="0"/>
          </a:p>
        </p:txBody>
      </p:sp>
      <p:sp>
        <p:nvSpPr>
          <p:cNvPr id="4" name="Shape 1"/>
          <p:cNvSpPr/>
          <p:nvPr/>
        </p:nvSpPr>
        <p:spPr>
          <a:xfrm>
            <a:off x="793790" y="1848207"/>
            <a:ext cx="510302" cy="510302"/>
          </a:xfrm>
          <a:prstGeom prst="roundRect">
            <a:avLst>
              <a:gd name="adj" fmla="val 18669"/>
            </a:avLst>
          </a:prstGeom>
          <a:solidFill>
            <a:srgbClr val="FFD8CC"/>
          </a:solidFill>
          <a:ln w="7620">
            <a:solidFill>
              <a:srgbClr val="E5BEB2"/>
            </a:solidFill>
            <a:prstDash val="solid"/>
          </a:ln>
        </p:spPr>
        <p:txBody>
          <a:bodyPr/>
          <a:lstStyle/>
          <a:p>
            <a:endParaRPr lang="en-GB"/>
          </a:p>
        </p:txBody>
      </p:sp>
      <p:pic>
        <p:nvPicPr>
          <p:cNvPr id="5" name="Image 1" descr="preencoded.png"/>
          <p:cNvPicPr>
            <a:picLocks noChangeAspect="1"/>
          </p:cNvPicPr>
          <p:nvPr/>
        </p:nvPicPr>
        <p:blipFill>
          <a:blip r:embed="rId3"/>
          <a:stretch>
            <a:fillRect/>
          </a:stretch>
        </p:blipFill>
        <p:spPr>
          <a:xfrm>
            <a:off x="878860" y="1890713"/>
            <a:ext cx="340162" cy="425291"/>
          </a:xfrm>
          <a:prstGeom prst="rect">
            <a:avLst/>
          </a:prstGeom>
        </p:spPr>
      </p:pic>
      <p:sp>
        <p:nvSpPr>
          <p:cNvPr id="6" name="Text 2"/>
          <p:cNvSpPr/>
          <p:nvPr/>
        </p:nvSpPr>
        <p:spPr>
          <a:xfrm>
            <a:off x="1530906" y="192607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Distribución</a:t>
            </a:r>
            <a:endParaRPr lang="en-US" sz="2200" dirty="0"/>
          </a:p>
        </p:txBody>
      </p:sp>
      <p:sp>
        <p:nvSpPr>
          <p:cNvPr id="7" name="Text 3"/>
          <p:cNvSpPr/>
          <p:nvPr/>
        </p:nvSpPr>
        <p:spPr>
          <a:xfrm>
            <a:off x="1530906" y="2416493"/>
            <a:ext cx="2899410" cy="2540318"/>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Se define para números positivos y tiende a ser asimétrica a la derecha y heterocedástica. La media se vincula a los predictores utilizando variables logarítmicas e inversas.</a:t>
            </a:r>
            <a:endParaRPr lang="en-US" sz="1750" dirty="0"/>
          </a:p>
        </p:txBody>
      </p:sp>
      <p:sp>
        <p:nvSpPr>
          <p:cNvPr id="8" name="Shape 4"/>
          <p:cNvSpPr/>
          <p:nvPr/>
        </p:nvSpPr>
        <p:spPr>
          <a:xfrm>
            <a:off x="4713803" y="1848207"/>
            <a:ext cx="510302" cy="510302"/>
          </a:xfrm>
          <a:prstGeom prst="roundRect">
            <a:avLst>
              <a:gd name="adj" fmla="val 18669"/>
            </a:avLst>
          </a:prstGeom>
          <a:solidFill>
            <a:srgbClr val="FFD8CC"/>
          </a:solidFill>
          <a:ln w="7620">
            <a:solidFill>
              <a:srgbClr val="E5BEB2"/>
            </a:solidFill>
            <a:prstDash val="solid"/>
          </a:ln>
        </p:spPr>
        <p:txBody>
          <a:bodyPr/>
          <a:lstStyle/>
          <a:p>
            <a:endParaRPr lang="en-GB"/>
          </a:p>
        </p:txBody>
      </p:sp>
      <p:pic>
        <p:nvPicPr>
          <p:cNvPr id="9" name="Image 2" descr="preencoded.png"/>
          <p:cNvPicPr>
            <a:picLocks noChangeAspect="1"/>
          </p:cNvPicPr>
          <p:nvPr/>
        </p:nvPicPr>
        <p:blipFill>
          <a:blip r:embed="rId4"/>
          <a:stretch>
            <a:fillRect/>
          </a:stretch>
        </p:blipFill>
        <p:spPr>
          <a:xfrm>
            <a:off x="4798874" y="1890713"/>
            <a:ext cx="340162" cy="425291"/>
          </a:xfrm>
          <a:prstGeom prst="rect">
            <a:avLst/>
          </a:prstGeom>
        </p:spPr>
      </p:pic>
      <p:sp>
        <p:nvSpPr>
          <p:cNvPr id="10" name="Text 5"/>
          <p:cNvSpPr/>
          <p:nvPr/>
        </p:nvSpPr>
        <p:spPr>
          <a:xfrm>
            <a:off x="5461193" y="192607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Casos de Uso</a:t>
            </a:r>
            <a:endParaRPr lang="en-US" sz="2200" dirty="0"/>
          </a:p>
        </p:txBody>
      </p:sp>
      <p:sp>
        <p:nvSpPr>
          <p:cNvPr id="11" name="Text 6"/>
          <p:cNvSpPr/>
          <p:nvPr/>
        </p:nvSpPr>
        <p:spPr>
          <a:xfrm>
            <a:off x="5450919" y="2416493"/>
            <a:ext cx="2899410" cy="2540318"/>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Perfecto para modelar reclamaciones de seguros, montos de transacciones y eventos de tiempo, donde los valores no pueden ser negativos y presentan asimetría positiva.</a:t>
            </a:r>
            <a:endParaRPr lang="en-US" sz="1750" dirty="0"/>
          </a:p>
        </p:txBody>
      </p:sp>
      <p:sp>
        <p:nvSpPr>
          <p:cNvPr id="12" name="Shape 7"/>
          <p:cNvSpPr/>
          <p:nvPr/>
        </p:nvSpPr>
        <p:spPr>
          <a:xfrm>
            <a:off x="793790" y="5410438"/>
            <a:ext cx="510302" cy="510302"/>
          </a:xfrm>
          <a:prstGeom prst="roundRect">
            <a:avLst>
              <a:gd name="adj" fmla="val 18669"/>
            </a:avLst>
          </a:prstGeom>
          <a:solidFill>
            <a:srgbClr val="FFD8CC"/>
          </a:solidFill>
          <a:ln w="7620">
            <a:solidFill>
              <a:srgbClr val="E5BEB2"/>
            </a:solidFill>
            <a:prstDash val="solid"/>
          </a:ln>
        </p:spPr>
        <p:txBody>
          <a:bodyPr/>
          <a:lstStyle/>
          <a:p>
            <a:endParaRPr lang="en-GB"/>
          </a:p>
        </p:txBody>
      </p:sp>
      <p:pic>
        <p:nvPicPr>
          <p:cNvPr id="13" name="Image 3" descr="preencoded.png"/>
          <p:cNvPicPr>
            <a:picLocks noChangeAspect="1"/>
          </p:cNvPicPr>
          <p:nvPr/>
        </p:nvPicPr>
        <p:blipFill>
          <a:blip r:embed="rId5"/>
          <a:stretch>
            <a:fillRect/>
          </a:stretch>
        </p:blipFill>
        <p:spPr>
          <a:xfrm>
            <a:off x="878860" y="5452943"/>
            <a:ext cx="340162" cy="425291"/>
          </a:xfrm>
          <a:prstGeom prst="rect">
            <a:avLst/>
          </a:prstGeom>
        </p:spPr>
      </p:pic>
      <p:sp>
        <p:nvSpPr>
          <p:cNvPr id="14" name="Text 8"/>
          <p:cNvSpPr/>
          <p:nvPr/>
        </p:nvSpPr>
        <p:spPr>
          <a:xfrm>
            <a:off x="1530906" y="548830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Limitaciones</a:t>
            </a:r>
            <a:endParaRPr lang="en-US" sz="2200" dirty="0"/>
          </a:p>
        </p:txBody>
      </p:sp>
      <p:sp>
        <p:nvSpPr>
          <p:cNvPr id="15" name="Text 9"/>
          <p:cNvSpPr/>
          <p:nvPr/>
        </p:nvSpPr>
        <p:spPr>
          <a:xfrm>
            <a:off x="1530906" y="5978723"/>
            <a:ext cx="6819305" cy="1451610"/>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La variable de respuesta debe ser estrictamente positiva, no puede manejar valores de 0. Es sensible a valores atípicos debido a la asimetría y presenta dificultad para interpretar los gráficos de residuos.</a:t>
            </a:r>
            <a:endParaRPr lang="en-US" sz="1750" dirty="0"/>
          </a:p>
        </p:txBody>
      </p:sp>
      <p:pic>
        <p:nvPicPr>
          <p:cNvPr id="3074" name="Picture 2" descr="Distribución gamma - Wikipedia, la enciclopedia libre">
            <a:extLst>
              <a:ext uri="{FF2B5EF4-FFF2-40B4-BE49-F238E27FC236}">
                <a16:creationId xmlns:a16="http://schemas.microsoft.com/office/drawing/2014/main" id="{F41CF23F-2EFC-6D5F-C8E0-3AAE9F39C1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2968" y="0"/>
            <a:ext cx="5922646"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Title 1">
            <a:extLst>
              <a:ext uri="{FF2B5EF4-FFF2-40B4-BE49-F238E27FC236}">
                <a16:creationId xmlns:a16="http://schemas.microsoft.com/office/drawing/2014/main" id="{A8A6F82B-7E99-3C45-C0DC-5B8ADDB0A03E}"/>
              </a:ext>
            </a:extLst>
          </p:cNvPr>
          <p:cNvSpPr>
            <a:spLocks noGrp="1"/>
          </p:cNvSpPr>
          <p:nvPr>
            <p:ph type="title"/>
          </p:nvPr>
        </p:nvSpPr>
        <p:spPr>
          <a:xfrm>
            <a:off x="1472343" y="274320"/>
            <a:ext cx="11685715" cy="590931"/>
          </a:xfrm>
        </p:spPr>
        <p:txBody>
          <a:bodyPr/>
          <a:lstStyle/>
          <a:p>
            <a:r>
              <a:rPr lang="en-US" sz="3840" dirty="0">
                <a:ea typeface="+mn-ea"/>
              </a:rPr>
              <a:t>The gamma distribution for various parameters</a:t>
            </a:r>
            <a:endParaRPr lang="en-US" sz="3840" dirty="0"/>
          </a:p>
        </p:txBody>
      </p:sp>
      <p:pic>
        <p:nvPicPr>
          <p:cNvPr id="1026" name="Picture 2" descr="Gamma Distribution | Brilliant Math &amp; Science Wiki">
            <a:extLst>
              <a:ext uri="{FF2B5EF4-FFF2-40B4-BE49-F238E27FC236}">
                <a16:creationId xmlns:a16="http://schemas.microsoft.com/office/drawing/2014/main" id="{3302A968-713D-DDB0-6DC7-B24895586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2120" b="-2"/>
          <a:stretch>
            <a:fillRect/>
          </a:stretch>
        </p:blipFill>
        <p:spPr bwMode="auto">
          <a:xfrm>
            <a:off x="731520" y="1892808"/>
            <a:ext cx="6364224" cy="5431536"/>
          </a:xfrm>
          <a:prstGeom prst="rect">
            <a:avLst/>
          </a:prstGeom>
          <a:solidFill>
            <a:srgbClr val="FFFFFF"/>
          </a:solidFill>
        </p:spPr>
      </p:pic>
      <p:sp>
        <p:nvSpPr>
          <p:cNvPr id="7" name="TextBox 6">
            <a:extLst>
              <a:ext uri="{FF2B5EF4-FFF2-40B4-BE49-F238E27FC236}">
                <a16:creationId xmlns:a16="http://schemas.microsoft.com/office/drawing/2014/main" id="{08F79BB8-2387-65E9-16B1-82DE3E757CB8}"/>
              </a:ext>
            </a:extLst>
          </p:cNvPr>
          <p:cNvSpPr txBox="1"/>
          <p:nvPr/>
        </p:nvSpPr>
        <p:spPr>
          <a:xfrm>
            <a:off x="7534656" y="1892808"/>
            <a:ext cx="6364224" cy="5431536"/>
          </a:xfrm>
          <a:prstGeom prst="rect">
            <a:avLst/>
          </a:prstGeom>
        </p:spPr>
        <p:txBody>
          <a:bodyPr wrap="square" lIns="0" tIns="0" rIns="0" bIns="0">
            <a:normAutofit/>
          </a:bodyPr>
          <a:lstStyle/>
          <a:p>
            <a:pPr>
              <a:spcAft>
                <a:spcPts val="480"/>
              </a:spcAft>
            </a:pPr>
            <a:r>
              <a:rPr lang="en-US" sz="2400" b="1" dirty="0">
                <a:solidFill>
                  <a:srgbClr val="152540"/>
                </a:solidFill>
                <a:latin typeface="Trebuchet MS"/>
                <a:cs typeface="Trebuchet MS"/>
              </a:rPr>
              <a:t> </a:t>
            </a:r>
          </a:p>
          <a:p>
            <a:pPr>
              <a:spcAft>
                <a:spcPts val="480"/>
              </a:spcAft>
            </a:pPr>
            <a:r>
              <a:rPr lang="en-US" sz="2400" b="1" dirty="0">
                <a:solidFill>
                  <a:srgbClr val="152540"/>
                </a:solidFill>
                <a:latin typeface="Trebuchet MS"/>
                <a:cs typeface="Trebuchet MS"/>
                <a:hlinkClick r:id="rId3">
                  <a:extLst>
                    <a:ext uri="{A12FA001-AC4F-418D-AE19-62706E023703}">
                      <ahyp:hlinkClr xmlns:ahyp="http://schemas.microsoft.com/office/drawing/2018/hyperlinkcolor" val="tx"/>
                    </a:ext>
                  </a:extLst>
                </a:hlinkClick>
              </a:rPr>
              <a:t>https://brilliant.org/wiki/gamma-distribution/</a:t>
            </a:r>
            <a:r>
              <a:rPr lang="en-US" sz="2400" b="1" dirty="0">
                <a:solidFill>
                  <a:srgbClr val="152540"/>
                </a:solidFill>
                <a:latin typeface="Trebuchet MS"/>
                <a:cs typeface="Trebuchet MS"/>
              </a:rPr>
              <a:t>  </a:t>
            </a:r>
          </a:p>
          <a:p>
            <a:pPr indent="-228600">
              <a:spcAft>
                <a:spcPts val="480"/>
              </a:spcAft>
              <a:buFontTx/>
              <a:buChar char="-"/>
            </a:pPr>
            <a:r>
              <a:rPr lang="en-US" sz="2400" b="1" dirty="0">
                <a:solidFill>
                  <a:srgbClr val="152540"/>
                </a:solidFill>
                <a:latin typeface="Trebuchet MS"/>
                <a:cs typeface="Trebuchet MS"/>
              </a:rPr>
              <a:t>Greater K moves to the right</a:t>
            </a:r>
          </a:p>
          <a:p>
            <a:pPr indent="-228600">
              <a:spcAft>
                <a:spcPts val="480"/>
              </a:spcAft>
              <a:buFontTx/>
              <a:buChar char="-"/>
            </a:pPr>
            <a:r>
              <a:rPr lang="en-US" sz="2400" b="1" dirty="0">
                <a:solidFill>
                  <a:srgbClr val="152540"/>
                </a:solidFill>
                <a:latin typeface="Trebuchet MS"/>
                <a:cs typeface="Trebuchet MS"/>
              </a:rPr>
              <a:t>Greater Theta taller distribution</a:t>
            </a:r>
          </a:p>
        </p:txBody>
      </p:sp>
    </p:spTree>
    <p:extLst>
      <p:ext uri="{BB962C8B-B14F-4D97-AF65-F5344CB8AC3E}">
        <p14:creationId xmlns:p14="http://schemas.microsoft.com/office/powerpoint/2010/main" val="266622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 y="0"/>
            <a:ext cx="2864103" cy="2386584"/>
            <a:chOff x="0" y="0"/>
            <a:chExt cx="3580129" cy="2983230"/>
          </a:xfrm>
        </p:grpSpPr>
        <p:sp>
          <p:nvSpPr>
            <p:cNvPr id="3" name="object 3"/>
            <p:cNvSpPr/>
            <p:nvPr/>
          </p:nvSpPr>
          <p:spPr>
            <a:xfrm>
              <a:off x="2342" y="0"/>
              <a:ext cx="3280410" cy="2867025"/>
            </a:xfrm>
            <a:custGeom>
              <a:avLst/>
              <a:gdLst/>
              <a:ahLst/>
              <a:cxnLst/>
              <a:rect l="l" t="t" r="r" b="b"/>
              <a:pathLst>
                <a:path w="3280410" h="2867025">
                  <a:moveTo>
                    <a:pt x="242" y="2866790"/>
                  </a:moveTo>
                  <a:lnTo>
                    <a:pt x="0" y="0"/>
                  </a:lnTo>
                  <a:lnTo>
                    <a:pt x="2955353" y="0"/>
                  </a:lnTo>
                  <a:lnTo>
                    <a:pt x="2968891" y="34684"/>
                  </a:lnTo>
                  <a:lnTo>
                    <a:pt x="2990163" y="82159"/>
                  </a:lnTo>
                  <a:lnTo>
                    <a:pt x="3013832" y="128889"/>
                  </a:lnTo>
                  <a:lnTo>
                    <a:pt x="3039829" y="174843"/>
                  </a:lnTo>
                  <a:lnTo>
                    <a:pt x="3065516" y="217740"/>
                  </a:lnTo>
                  <a:lnTo>
                    <a:pt x="3091682" y="260318"/>
                  </a:lnTo>
                  <a:lnTo>
                    <a:pt x="3118231" y="302641"/>
                  </a:lnTo>
                  <a:lnTo>
                    <a:pt x="3172094" y="386776"/>
                  </a:lnTo>
                  <a:lnTo>
                    <a:pt x="3253368" y="512660"/>
                  </a:lnTo>
                  <a:lnTo>
                    <a:pt x="3280204" y="554791"/>
                  </a:lnTo>
                  <a:lnTo>
                    <a:pt x="3255367" y="585222"/>
                  </a:lnTo>
                  <a:lnTo>
                    <a:pt x="3230772" y="616016"/>
                  </a:lnTo>
                  <a:lnTo>
                    <a:pt x="3205693" y="646568"/>
                  </a:lnTo>
                  <a:lnTo>
                    <a:pt x="3179402" y="676271"/>
                  </a:lnTo>
                  <a:lnTo>
                    <a:pt x="3143496" y="712739"/>
                  </a:lnTo>
                  <a:lnTo>
                    <a:pt x="3106616" y="747729"/>
                  </a:lnTo>
                  <a:lnTo>
                    <a:pt x="3068788" y="781282"/>
                  </a:lnTo>
                  <a:lnTo>
                    <a:pt x="3030035" y="813435"/>
                  </a:lnTo>
                  <a:lnTo>
                    <a:pt x="2990385" y="844228"/>
                  </a:lnTo>
                  <a:lnTo>
                    <a:pt x="2949861" y="873700"/>
                  </a:lnTo>
                  <a:lnTo>
                    <a:pt x="2908490" y="901889"/>
                  </a:lnTo>
                  <a:lnTo>
                    <a:pt x="2866296" y="928836"/>
                  </a:lnTo>
                  <a:lnTo>
                    <a:pt x="2823305" y="954579"/>
                  </a:lnTo>
                  <a:lnTo>
                    <a:pt x="2779542" y="979158"/>
                  </a:lnTo>
                  <a:lnTo>
                    <a:pt x="2735032" y="1002610"/>
                  </a:lnTo>
                  <a:lnTo>
                    <a:pt x="2689801" y="1024976"/>
                  </a:lnTo>
                  <a:lnTo>
                    <a:pt x="2643873" y="1046294"/>
                  </a:lnTo>
                  <a:lnTo>
                    <a:pt x="2597275" y="1066603"/>
                  </a:lnTo>
                  <a:lnTo>
                    <a:pt x="2550031" y="1085943"/>
                  </a:lnTo>
                  <a:lnTo>
                    <a:pt x="2503345" y="1104049"/>
                  </a:lnTo>
                  <a:lnTo>
                    <a:pt x="2456410" y="1121685"/>
                  </a:lnTo>
                  <a:lnTo>
                    <a:pt x="2362258" y="1156457"/>
                  </a:lnTo>
                  <a:lnTo>
                    <a:pt x="2315272" y="1174047"/>
                  </a:lnTo>
                  <a:lnTo>
                    <a:pt x="2268501" y="1192077"/>
                  </a:lnTo>
                  <a:lnTo>
                    <a:pt x="2222058" y="1210773"/>
                  </a:lnTo>
                  <a:lnTo>
                    <a:pt x="2176060" y="1230362"/>
                  </a:lnTo>
                  <a:lnTo>
                    <a:pt x="2130623" y="1251073"/>
                  </a:lnTo>
                  <a:lnTo>
                    <a:pt x="2085861" y="1273131"/>
                  </a:lnTo>
                  <a:lnTo>
                    <a:pt x="2041891" y="1296764"/>
                  </a:lnTo>
                  <a:lnTo>
                    <a:pt x="1998828" y="1322200"/>
                  </a:lnTo>
                  <a:lnTo>
                    <a:pt x="1956787" y="1349664"/>
                  </a:lnTo>
                  <a:lnTo>
                    <a:pt x="1915883" y="1379386"/>
                  </a:lnTo>
                  <a:lnTo>
                    <a:pt x="1876233" y="1411591"/>
                  </a:lnTo>
                  <a:lnTo>
                    <a:pt x="1837951" y="1446507"/>
                  </a:lnTo>
                  <a:lnTo>
                    <a:pt x="1801293" y="1482273"/>
                  </a:lnTo>
                  <a:lnTo>
                    <a:pt x="1765676" y="1518974"/>
                  </a:lnTo>
                  <a:lnTo>
                    <a:pt x="1732141" y="1557325"/>
                  </a:lnTo>
                  <a:lnTo>
                    <a:pt x="1701729" y="1598046"/>
                  </a:lnTo>
                  <a:lnTo>
                    <a:pt x="1675481" y="1641854"/>
                  </a:lnTo>
                  <a:lnTo>
                    <a:pt x="1654439" y="1689467"/>
                  </a:lnTo>
                  <a:lnTo>
                    <a:pt x="1631944" y="1689891"/>
                  </a:lnTo>
                  <a:lnTo>
                    <a:pt x="1586470" y="1690739"/>
                  </a:lnTo>
                  <a:lnTo>
                    <a:pt x="1513411" y="1703408"/>
                  </a:lnTo>
                  <a:lnTo>
                    <a:pt x="1463447" y="1714669"/>
                  </a:lnTo>
                  <a:lnTo>
                    <a:pt x="1414075" y="1727108"/>
                  </a:lnTo>
                  <a:lnTo>
                    <a:pt x="1365287" y="1740704"/>
                  </a:lnTo>
                  <a:lnTo>
                    <a:pt x="1317076" y="1755438"/>
                  </a:lnTo>
                  <a:lnTo>
                    <a:pt x="1269432" y="1771292"/>
                  </a:lnTo>
                  <a:lnTo>
                    <a:pt x="1222349" y="1788245"/>
                  </a:lnTo>
                  <a:lnTo>
                    <a:pt x="1175818" y="1806278"/>
                  </a:lnTo>
                  <a:lnTo>
                    <a:pt x="1129832" y="1825373"/>
                  </a:lnTo>
                  <a:lnTo>
                    <a:pt x="1084382" y="1845509"/>
                  </a:lnTo>
                  <a:lnTo>
                    <a:pt x="1039461" y="1866668"/>
                  </a:lnTo>
                  <a:lnTo>
                    <a:pt x="995060" y="1888829"/>
                  </a:lnTo>
                  <a:lnTo>
                    <a:pt x="951171" y="1911974"/>
                  </a:lnTo>
                  <a:lnTo>
                    <a:pt x="907788" y="1936083"/>
                  </a:lnTo>
                  <a:lnTo>
                    <a:pt x="864901" y="1961137"/>
                  </a:lnTo>
                  <a:lnTo>
                    <a:pt x="822503" y="1987117"/>
                  </a:lnTo>
                  <a:lnTo>
                    <a:pt x="780586" y="2014003"/>
                  </a:lnTo>
                  <a:lnTo>
                    <a:pt x="739142" y="2041775"/>
                  </a:lnTo>
                  <a:lnTo>
                    <a:pt x="698163" y="2070416"/>
                  </a:lnTo>
                  <a:lnTo>
                    <a:pt x="657641" y="2099904"/>
                  </a:lnTo>
                  <a:lnTo>
                    <a:pt x="617568" y="2130221"/>
                  </a:lnTo>
                  <a:lnTo>
                    <a:pt x="577936" y="2161347"/>
                  </a:lnTo>
                  <a:lnTo>
                    <a:pt x="538737" y="2193263"/>
                  </a:lnTo>
                  <a:lnTo>
                    <a:pt x="499964" y="2225950"/>
                  </a:lnTo>
                  <a:lnTo>
                    <a:pt x="461608" y="2259389"/>
                  </a:lnTo>
                  <a:lnTo>
                    <a:pt x="423324" y="2293921"/>
                  </a:lnTo>
                  <a:lnTo>
                    <a:pt x="386025" y="2329285"/>
                  </a:lnTo>
                  <a:lnTo>
                    <a:pt x="349732" y="2365485"/>
                  </a:lnTo>
                  <a:lnTo>
                    <a:pt x="314467" y="2402526"/>
                  </a:lnTo>
                  <a:lnTo>
                    <a:pt x="280249" y="2440413"/>
                  </a:lnTo>
                  <a:lnTo>
                    <a:pt x="247100" y="2479149"/>
                  </a:lnTo>
                  <a:lnTo>
                    <a:pt x="215039" y="2518741"/>
                  </a:lnTo>
                  <a:lnTo>
                    <a:pt x="184089" y="2559191"/>
                  </a:lnTo>
                  <a:lnTo>
                    <a:pt x="154268" y="2600505"/>
                  </a:lnTo>
                  <a:lnTo>
                    <a:pt x="125599" y="2642688"/>
                  </a:lnTo>
                  <a:lnTo>
                    <a:pt x="98101" y="2685744"/>
                  </a:lnTo>
                  <a:lnTo>
                    <a:pt x="71796" y="2729678"/>
                  </a:lnTo>
                  <a:lnTo>
                    <a:pt x="46704" y="2774493"/>
                  </a:lnTo>
                  <a:lnTo>
                    <a:pt x="22846" y="2820196"/>
                  </a:lnTo>
                  <a:lnTo>
                    <a:pt x="242" y="2866790"/>
                  </a:lnTo>
                  <a:close/>
                </a:path>
              </a:pathLst>
            </a:custGeom>
            <a:solidFill>
              <a:srgbClr val="253753"/>
            </a:solidFill>
          </p:spPr>
          <p:txBody>
            <a:bodyPr wrap="square" lIns="0" tIns="0" rIns="0" bIns="0" rtlCol="0"/>
            <a:lstStyle/>
            <a:p>
              <a:endParaRPr sz="1440"/>
            </a:p>
          </p:txBody>
        </p:sp>
        <p:sp>
          <p:nvSpPr>
            <p:cNvPr id="4" name="object 4"/>
            <p:cNvSpPr/>
            <p:nvPr/>
          </p:nvSpPr>
          <p:spPr>
            <a:xfrm>
              <a:off x="0" y="0"/>
              <a:ext cx="3519170" cy="2983230"/>
            </a:xfrm>
            <a:custGeom>
              <a:avLst/>
              <a:gdLst/>
              <a:ahLst/>
              <a:cxnLst/>
              <a:rect l="l" t="t" r="r" b="b"/>
              <a:pathLst>
                <a:path w="3519170" h="2983230">
                  <a:moveTo>
                    <a:pt x="0" y="2983100"/>
                  </a:moveTo>
                  <a:lnTo>
                    <a:pt x="0" y="2866790"/>
                  </a:lnTo>
                  <a:lnTo>
                    <a:pt x="22603" y="2820195"/>
                  </a:lnTo>
                  <a:lnTo>
                    <a:pt x="46462" y="2774490"/>
                  </a:lnTo>
                  <a:lnTo>
                    <a:pt x="71554" y="2729667"/>
                  </a:lnTo>
                  <a:lnTo>
                    <a:pt x="97859" y="2685719"/>
                  </a:lnTo>
                  <a:lnTo>
                    <a:pt x="125357" y="2642640"/>
                  </a:lnTo>
                  <a:lnTo>
                    <a:pt x="154026" y="2600423"/>
                  </a:lnTo>
                  <a:lnTo>
                    <a:pt x="183846" y="2559060"/>
                  </a:lnTo>
                  <a:lnTo>
                    <a:pt x="214797" y="2518545"/>
                  </a:lnTo>
                  <a:lnTo>
                    <a:pt x="246857" y="2478870"/>
                  </a:lnTo>
                  <a:lnTo>
                    <a:pt x="280007" y="2440030"/>
                  </a:lnTo>
                  <a:lnTo>
                    <a:pt x="314224" y="2402017"/>
                  </a:lnTo>
                  <a:lnTo>
                    <a:pt x="349490" y="2364824"/>
                  </a:lnTo>
                  <a:lnTo>
                    <a:pt x="385782" y="2328444"/>
                  </a:lnTo>
                  <a:lnTo>
                    <a:pt x="423081" y="2292871"/>
                  </a:lnTo>
                  <a:lnTo>
                    <a:pt x="461365" y="2258097"/>
                  </a:lnTo>
                  <a:lnTo>
                    <a:pt x="499721" y="2224658"/>
                  </a:lnTo>
                  <a:lnTo>
                    <a:pt x="538495" y="2191971"/>
                  </a:lnTo>
                  <a:lnTo>
                    <a:pt x="577693" y="2160055"/>
                  </a:lnTo>
                  <a:lnTo>
                    <a:pt x="617325" y="2128929"/>
                  </a:lnTo>
                  <a:lnTo>
                    <a:pt x="657398" y="2098612"/>
                  </a:lnTo>
                  <a:lnTo>
                    <a:pt x="697920" y="2069123"/>
                  </a:lnTo>
                  <a:lnTo>
                    <a:pt x="738899" y="2040483"/>
                  </a:lnTo>
                  <a:lnTo>
                    <a:pt x="780343" y="2012711"/>
                  </a:lnTo>
                  <a:lnTo>
                    <a:pt x="822261" y="1985825"/>
                  </a:lnTo>
                  <a:lnTo>
                    <a:pt x="864658" y="1959845"/>
                  </a:lnTo>
                  <a:lnTo>
                    <a:pt x="907545" y="1934791"/>
                  </a:lnTo>
                  <a:lnTo>
                    <a:pt x="950929" y="1910682"/>
                  </a:lnTo>
                  <a:lnTo>
                    <a:pt x="994817" y="1887537"/>
                  </a:lnTo>
                  <a:lnTo>
                    <a:pt x="1039218" y="1865375"/>
                  </a:lnTo>
                  <a:lnTo>
                    <a:pt x="1084139" y="1844217"/>
                  </a:lnTo>
                  <a:lnTo>
                    <a:pt x="1129589" y="1824081"/>
                  </a:lnTo>
                  <a:lnTo>
                    <a:pt x="1175576" y="1804986"/>
                  </a:lnTo>
                  <a:lnTo>
                    <a:pt x="1222107" y="1786953"/>
                  </a:lnTo>
                  <a:lnTo>
                    <a:pt x="1269190" y="1769999"/>
                  </a:lnTo>
                  <a:lnTo>
                    <a:pt x="1316833" y="1754146"/>
                  </a:lnTo>
                  <a:lnTo>
                    <a:pt x="1365045" y="1739411"/>
                  </a:lnTo>
                  <a:lnTo>
                    <a:pt x="1413833" y="1725815"/>
                  </a:lnTo>
                  <a:lnTo>
                    <a:pt x="1463205" y="1713377"/>
                  </a:lnTo>
                  <a:lnTo>
                    <a:pt x="1513168" y="1702116"/>
                  </a:lnTo>
                  <a:lnTo>
                    <a:pt x="1563732" y="1692052"/>
                  </a:lnTo>
                  <a:lnTo>
                    <a:pt x="1608480" y="1688659"/>
                  </a:lnTo>
                  <a:lnTo>
                    <a:pt x="1631156" y="1688599"/>
                  </a:lnTo>
                  <a:lnTo>
                    <a:pt x="1654196" y="1688175"/>
                  </a:lnTo>
                  <a:lnTo>
                    <a:pt x="1702311" y="1682342"/>
                  </a:lnTo>
                  <a:lnTo>
                    <a:pt x="1750312" y="1679019"/>
                  </a:lnTo>
                  <a:lnTo>
                    <a:pt x="1798245" y="1677866"/>
                  </a:lnTo>
                  <a:lnTo>
                    <a:pt x="1846156" y="1678544"/>
                  </a:lnTo>
                  <a:lnTo>
                    <a:pt x="1894090" y="1680715"/>
                  </a:lnTo>
                  <a:lnTo>
                    <a:pt x="1942091" y="1684038"/>
                  </a:lnTo>
                  <a:lnTo>
                    <a:pt x="1990205" y="1688175"/>
                  </a:lnTo>
                  <a:lnTo>
                    <a:pt x="2041967" y="1693731"/>
                  </a:lnTo>
                  <a:lnTo>
                    <a:pt x="2093496" y="1700692"/>
                  </a:lnTo>
                  <a:lnTo>
                    <a:pt x="2144834" y="1708811"/>
                  </a:lnTo>
                  <a:lnTo>
                    <a:pt x="2196024" y="1717840"/>
                  </a:lnTo>
                  <a:lnTo>
                    <a:pt x="2247109" y="1727533"/>
                  </a:lnTo>
                  <a:lnTo>
                    <a:pt x="2400150" y="1758122"/>
                  </a:lnTo>
                  <a:lnTo>
                    <a:pt x="2451234" y="1767999"/>
                  </a:lnTo>
                  <a:lnTo>
                    <a:pt x="2502424" y="1777303"/>
                  </a:lnTo>
                  <a:lnTo>
                    <a:pt x="2553762" y="1785789"/>
                  </a:lnTo>
                  <a:lnTo>
                    <a:pt x="2605291" y="1793209"/>
                  </a:lnTo>
                  <a:lnTo>
                    <a:pt x="2657053" y="1799316"/>
                  </a:lnTo>
                  <a:lnTo>
                    <a:pt x="2706339" y="1803886"/>
                  </a:lnTo>
                  <a:lnTo>
                    <a:pt x="2755580" y="1807236"/>
                  </a:lnTo>
                  <a:lnTo>
                    <a:pt x="2804730" y="1808777"/>
                  </a:lnTo>
                  <a:lnTo>
                    <a:pt x="2853745" y="1807922"/>
                  </a:lnTo>
                  <a:lnTo>
                    <a:pt x="2902579" y="1804082"/>
                  </a:lnTo>
                  <a:lnTo>
                    <a:pt x="2951187" y="1796671"/>
                  </a:lnTo>
                  <a:lnTo>
                    <a:pt x="2999524" y="1785100"/>
                  </a:lnTo>
                  <a:lnTo>
                    <a:pt x="3049672" y="1768776"/>
                  </a:lnTo>
                  <a:lnTo>
                    <a:pt x="3096864" y="1749510"/>
                  </a:lnTo>
                  <a:lnTo>
                    <a:pt x="3141121" y="1727452"/>
                  </a:lnTo>
                  <a:lnTo>
                    <a:pt x="3182465" y="1702752"/>
                  </a:lnTo>
                  <a:lnTo>
                    <a:pt x="3220920" y="1675560"/>
                  </a:lnTo>
                  <a:lnTo>
                    <a:pt x="3256508" y="1646026"/>
                  </a:lnTo>
                  <a:lnTo>
                    <a:pt x="3289252" y="1614300"/>
                  </a:lnTo>
                  <a:lnTo>
                    <a:pt x="3319174" y="1580532"/>
                  </a:lnTo>
                  <a:lnTo>
                    <a:pt x="3346296" y="1544872"/>
                  </a:lnTo>
                  <a:lnTo>
                    <a:pt x="3370642" y="1507470"/>
                  </a:lnTo>
                  <a:lnTo>
                    <a:pt x="3392234" y="1468477"/>
                  </a:lnTo>
                  <a:lnTo>
                    <a:pt x="3411094" y="1428041"/>
                  </a:lnTo>
                  <a:lnTo>
                    <a:pt x="3427245" y="1386314"/>
                  </a:lnTo>
                  <a:lnTo>
                    <a:pt x="3440710" y="1343445"/>
                  </a:lnTo>
                  <a:lnTo>
                    <a:pt x="3451511" y="1299584"/>
                  </a:lnTo>
                  <a:lnTo>
                    <a:pt x="3459671" y="1254881"/>
                  </a:lnTo>
                  <a:lnTo>
                    <a:pt x="3465212" y="1209486"/>
                  </a:lnTo>
                  <a:lnTo>
                    <a:pt x="3468157" y="1163550"/>
                  </a:lnTo>
                  <a:lnTo>
                    <a:pt x="3468529" y="1117222"/>
                  </a:lnTo>
                  <a:lnTo>
                    <a:pt x="3466349" y="1070652"/>
                  </a:lnTo>
                  <a:lnTo>
                    <a:pt x="3461642" y="1023990"/>
                  </a:lnTo>
                  <a:lnTo>
                    <a:pt x="3454428" y="977387"/>
                  </a:lnTo>
                  <a:lnTo>
                    <a:pt x="3443680" y="926688"/>
                  </a:lnTo>
                  <a:lnTo>
                    <a:pt x="3430474" y="877074"/>
                  </a:lnTo>
                  <a:lnTo>
                    <a:pt x="3414940" y="828481"/>
                  </a:lnTo>
                  <a:lnTo>
                    <a:pt x="3397203" y="780845"/>
                  </a:lnTo>
                  <a:lnTo>
                    <a:pt x="3377393" y="734102"/>
                  </a:lnTo>
                  <a:lnTo>
                    <a:pt x="3355636" y="688190"/>
                  </a:lnTo>
                  <a:lnTo>
                    <a:pt x="3332060" y="643043"/>
                  </a:lnTo>
                  <a:lnTo>
                    <a:pt x="3306793" y="598598"/>
                  </a:lnTo>
                  <a:lnTo>
                    <a:pt x="3279962" y="554791"/>
                  </a:lnTo>
                  <a:lnTo>
                    <a:pt x="3226098" y="470656"/>
                  </a:lnTo>
                  <a:lnTo>
                    <a:pt x="3144825" y="344773"/>
                  </a:lnTo>
                  <a:lnTo>
                    <a:pt x="3117989" y="302641"/>
                  </a:lnTo>
                  <a:lnTo>
                    <a:pt x="3091440" y="260318"/>
                  </a:lnTo>
                  <a:lnTo>
                    <a:pt x="3065274" y="217740"/>
                  </a:lnTo>
                  <a:lnTo>
                    <a:pt x="3039586" y="174843"/>
                  </a:lnTo>
                  <a:lnTo>
                    <a:pt x="3013614" y="128618"/>
                  </a:lnTo>
                  <a:lnTo>
                    <a:pt x="2990011" y="81711"/>
                  </a:lnTo>
                  <a:lnTo>
                    <a:pt x="2968831" y="34139"/>
                  </a:lnTo>
                  <a:lnTo>
                    <a:pt x="2955588" y="0"/>
                  </a:lnTo>
                  <a:lnTo>
                    <a:pt x="3005942" y="0"/>
                  </a:lnTo>
                  <a:lnTo>
                    <a:pt x="3018336" y="32393"/>
                  </a:lnTo>
                  <a:lnTo>
                    <a:pt x="3038294" y="77917"/>
                  </a:lnTo>
                  <a:lnTo>
                    <a:pt x="3060266" y="123357"/>
                  </a:lnTo>
                  <a:lnTo>
                    <a:pt x="3083494" y="168185"/>
                  </a:lnTo>
                  <a:lnTo>
                    <a:pt x="3107917" y="212407"/>
                  </a:lnTo>
                  <a:lnTo>
                    <a:pt x="3133472" y="256033"/>
                  </a:lnTo>
                  <a:lnTo>
                    <a:pt x="3160097" y="299069"/>
                  </a:lnTo>
                  <a:lnTo>
                    <a:pt x="3187730" y="341524"/>
                  </a:lnTo>
                  <a:lnTo>
                    <a:pt x="3216308" y="383405"/>
                  </a:lnTo>
                  <a:lnTo>
                    <a:pt x="3245771" y="424720"/>
                  </a:lnTo>
                  <a:lnTo>
                    <a:pt x="3276056" y="465476"/>
                  </a:lnTo>
                  <a:lnTo>
                    <a:pt x="3307101" y="505682"/>
                  </a:lnTo>
                  <a:lnTo>
                    <a:pt x="3331529" y="550657"/>
                  </a:lnTo>
                  <a:lnTo>
                    <a:pt x="3381249" y="640247"/>
                  </a:lnTo>
                  <a:lnTo>
                    <a:pt x="3405031" y="685653"/>
                  </a:lnTo>
                  <a:lnTo>
                    <a:pt x="3427091" y="731992"/>
                  </a:lnTo>
                  <a:lnTo>
                    <a:pt x="3446674" y="779659"/>
                  </a:lnTo>
                  <a:lnTo>
                    <a:pt x="3462988" y="826258"/>
                  </a:lnTo>
                  <a:lnTo>
                    <a:pt x="3477498" y="872990"/>
                  </a:lnTo>
                  <a:lnTo>
                    <a:pt x="3490057" y="919829"/>
                  </a:lnTo>
                  <a:lnTo>
                    <a:pt x="3500522" y="966751"/>
                  </a:lnTo>
                  <a:lnTo>
                    <a:pt x="3508750" y="1013728"/>
                  </a:lnTo>
                  <a:lnTo>
                    <a:pt x="3514595" y="1060737"/>
                  </a:lnTo>
                  <a:lnTo>
                    <a:pt x="3517914" y="1107752"/>
                  </a:lnTo>
                  <a:lnTo>
                    <a:pt x="3518562" y="1154747"/>
                  </a:lnTo>
                  <a:lnTo>
                    <a:pt x="3516396" y="1201696"/>
                  </a:lnTo>
                  <a:lnTo>
                    <a:pt x="3511272" y="1248575"/>
                  </a:lnTo>
                  <a:lnTo>
                    <a:pt x="3503044" y="1295358"/>
                  </a:lnTo>
                  <a:lnTo>
                    <a:pt x="3491570" y="1342019"/>
                  </a:lnTo>
                  <a:lnTo>
                    <a:pt x="3476705" y="1388534"/>
                  </a:lnTo>
                  <a:lnTo>
                    <a:pt x="3458304" y="1434876"/>
                  </a:lnTo>
                  <a:lnTo>
                    <a:pt x="3436410" y="1481725"/>
                  </a:lnTo>
                  <a:lnTo>
                    <a:pt x="3412061" y="1526536"/>
                  </a:lnTo>
                  <a:lnTo>
                    <a:pt x="3385227" y="1569158"/>
                  </a:lnTo>
                  <a:lnTo>
                    <a:pt x="3355875" y="1609437"/>
                  </a:lnTo>
                  <a:lnTo>
                    <a:pt x="3323974" y="1647222"/>
                  </a:lnTo>
                  <a:lnTo>
                    <a:pt x="3289492" y="1682359"/>
                  </a:lnTo>
                  <a:lnTo>
                    <a:pt x="3252400" y="1714696"/>
                  </a:lnTo>
                  <a:lnTo>
                    <a:pt x="3212664" y="1744080"/>
                  </a:lnTo>
                  <a:lnTo>
                    <a:pt x="3170254" y="1770359"/>
                  </a:lnTo>
                  <a:lnTo>
                    <a:pt x="3125138" y="1793381"/>
                  </a:lnTo>
                  <a:lnTo>
                    <a:pt x="3077285" y="1812992"/>
                  </a:lnTo>
                  <a:lnTo>
                    <a:pt x="3026663" y="1829040"/>
                  </a:lnTo>
                  <a:lnTo>
                    <a:pt x="2975004" y="1840880"/>
                  </a:lnTo>
                  <a:lnTo>
                    <a:pt x="2922831" y="1848647"/>
                  </a:lnTo>
                  <a:lnTo>
                    <a:pt x="2870234" y="1852870"/>
                  </a:lnTo>
                  <a:lnTo>
                    <a:pt x="2817303" y="1854079"/>
                  </a:lnTo>
                  <a:lnTo>
                    <a:pt x="2764130" y="1852804"/>
                  </a:lnTo>
                  <a:lnTo>
                    <a:pt x="2710806" y="1849576"/>
                  </a:lnTo>
                  <a:lnTo>
                    <a:pt x="2657421" y="1844924"/>
                  </a:lnTo>
                  <a:lnTo>
                    <a:pt x="2604067" y="1839378"/>
                  </a:lnTo>
                  <a:lnTo>
                    <a:pt x="2554797" y="1832993"/>
                  </a:lnTo>
                  <a:lnTo>
                    <a:pt x="2505697" y="1825376"/>
                  </a:lnTo>
                  <a:lnTo>
                    <a:pt x="2456730" y="1816778"/>
                  </a:lnTo>
                  <a:lnTo>
                    <a:pt x="2407859" y="1807449"/>
                  </a:lnTo>
                  <a:lnTo>
                    <a:pt x="2261459" y="1777584"/>
                  </a:lnTo>
                  <a:lnTo>
                    <a:pt x="2212607" y="1767837"/>
                  </a:lnTo>
                  <a:lnTo>
                    <a:pt x="2163668" y="1758612"/>
                  </a:lnTo>
                  <a:lnTo>
                    <a:pt x="2114605" y="1750159"/>
                  </a:lnTo>
                  <a:lnTo>
                    <a:pt x="2065381" y="1742728"/>
                  </a:lnTo>
                  <a:lnTo>
                    <a:pt x="2015959" y="1736570"/>
                  </a:lnTo>
                  <a:lnTo>
                    <a:pt x="1966303" y="1731935"/>
                  </a:lnTo>
                  <a:lnTo>
                    <a:pt x="1916375" y="1729074"/>
                  </a:lnTo>
                  <a:lnTo>
                    <a:pt x="1866140" y="1728237"/>
                  </a:lnTo>
                  <a:lnTo>
                    <a:pt x="1765503" y="1728299"/>
                  </a:lnTo>
                  <a:lnTo>
                    <a:pt x="1715495" y="1729726"/>
                  </a:lnTo>
                  <a:lnTo>
                    <a:pt x="1665858" y="1734316"/>
                  </a:lnTo>
                  <a:lnTo>
                    <a:pt x="1616718" y="1743745"/>
                  </a:lnTo>
                  <a:lnTo>
                    <a:pt x="1614134" y="1741160"/>
                  </a:lnTo>
                  <a:lnTo>
                    <a:pt x="1610257" y="1734699"/>
                  </a:lnTo>
                  <a:lnTo>
                    <a:pt x="1607672" y="1734699"/>
                  </a:lnTo>
                  <a:lnTo>
                    <a:pt x="1557329" y="1742916"/>
                  </a:lnTo>
                  <a:lnTo>
                    <a:pt x="1507529" y="1752476"/>
                  </a:lnTo>
                  <a:lnTo>
                    <a:pt x="1458263" y="1763358"/>
                  </a:lnTo>
                  <a:lnTo>
                    <a:pt x="1409524" y="1775540"/>
                  </a:lnTo>
                  <a:lnTo>
                    <a:pt x="1361303" y="1789001"/>
                  </a:lnTo>
                  <a:lnTo>
                    <a:pt x="1313593" y="1803719"/>
                  </a:lnTo>
                  <a:lnTo>
                    <a:pt x="1266385" y="1819675"/>
                  </a:lnTo>
                  <a:lnTo>
                    <a:pt x="1219672" y="1836845"/>
                  </a:lnTo>
                  <a:lnTo>
                    <a:pt x="1173445" y="1855210"/>
                  </a:lnTo>
                  <a:lnTo>
                    <a:pt x="1127697" y="1874747"/>
                  </a:lnTo>
                  <a:lnTo>
                    <a:pt x="1082420" y="1895435"/>
                  </a:lnTo>
                  <a:lnTo>
                    <a:pt x="1037606" y="1917254"/>
                  </a:lnTo>
                  <a:lnTo>
                    <a:pt x="993246" y="1940181"/>
                  </a:lnTo>
                  <a:lnTo>
                    <a:pt x="949333" y="1964197"/>
                  </a:lnTo>
                  <a:lnTo>
                    <a:pt x="905859" y="1989278"/>
                  </a:lnTo>
                  <a:lnTo>
                    <a:pt x="862815" y="2015404"/>
                  </a:lnTo>
                  <a:lnTo>
                    <a:pt x="820195" y="2042555"/>
                  </a:lnTo>
                  <a:lnTo>
                    <a:pt x="777989" y="2070707"/>
                  </a:lnTo>
                  <a:lnTo>
                    <a:pt x="736692" y="2099256"/>
                  </a:lnTo>
                  <a:lnTo>
                    <a:pt x="695901" y="2128430"/>
                  </a:lnTo>
                  <a:lnTo>
                    <a:pt x="655646" y="2158258"/>
                  </a:lnTo>
                  <a:lnTo>
                    <a:pt x="615960" y="2188774"/>
                  </a:lnTo>
                  <a:lnTo>
                    <a:pt x="576873" y="2220007"/>
                  </a:lnTo>
                  <a:lnTo>
                    <a:pt x="538416" y="2251989"/>
                  </a:lnTo>
                  <a:lnTo>
                    <a:pt x="500620" y="2284751"/>
                  </a:lnTo>
                  <a:lnTo>
                    <a:pt x="463517" y="2318325"/>
                  </a:lnTo>
                  <a:lnTo>
                    <a:pt x="427137" y="2352740"/>
                  </a:lnTo>
                  <a:lnTo>
                    <a:pt x="391511" y="2388028"/>
                  </a:lnTo>
                  <a:lnTo>
                    <a:pt x="356671" y="2424221"/>
                  </a:lnTo>
                  <a:lnTo>
                    <a:pt x="322648" y="2461349"/>
                  </a:lnTo>
                  <a:lnTo>
                    <a:pt x="289472" y="2499443"/>
                  </a:lnTo>
                  <a:lnTo>
                    <a:pt x="257175" y="2538535"/>
                  </a:lnTo>
                  <a:lnTo>
                    <a:pt x="224258" y="2581021"/>
                  </a:lnTo>
                  <a:lnTo>
                    <a:pt x="192538" y="2624234"/>
                  </a:lnTo>
                  <a:lnTo>
                    <a:pt x="162241" y="2668294"/>
                  </a:lnTo>
                  <a:lnTo>
                    <a:pt x="133595" y="2713324"/>
                  </a:lnTo>
                  <a:lnTo>
                    <a:pt x="106827" y="2759445"/>
                  </a:lnTo>
                  <a:lnTo>
                    <a:pt x="82164" y="2806777"/>
                  </a:lnTo>
                  <a:lnTo>
                    <a:pt x="59833" y="2855441"/>
                  </a:lnTo>
                  <a:lnTo>
                    <a:pt x="40062" y="2905560"/>
                  </a:lnTo>
                  <a:lnTo>
                    <a:pt x="0" y="2983100"/>
                  </a:lnTo>
                  <a:close/>
                </a:path>
              </a:pathLst>
            </a:custGeom>
            <a:solidFill>
              <a:srgbClr val="D89C6B"/>
            </a:solidFill>
          </p:spPr>
          <p:txBody>
            <a:bodyPr wrap="square" lIns="0" tIns="0" rIns="0" bIns="0" rtlCol="0"/>
            <a:lstStyle/>
            <a:p>
              <a:endParaRPr sz="1440"/>
            </a:p>
          </p:txBody>
        </p:sp>
        <p:sp>
          <p:nvSpPr>
            <p:cNvPr id="5" name="object 5"/>
            <p:cNvSpPr/>
            <p:nvPr/>
          </p:nvSpPr>
          <p:spPr>
            <a:xfrm>
              <a:off x="42646" y="11"/>
              <a:ext cx="3537585" cy="2919095"/>
            </a:xfrm>
            <a:custGeom>
              <a:avLst/>
              <a:gdLst/>
              <a:ahLst/>
              <a:cxnLst/>
              <a:rect l="l" t="t" r="r" b="b"/>
              <a:pathLst>
                <a:path w="3537585" h="2919095">
                  <a:moveTo>
                    <a:pt x="1576654" y="1743735"/>
                  </a:moveTo>
                  <a:lnTo>
                    <a:pt x="1572768" y="1739861"/>
                  </a:lnTo>
                  <a:lnTo>
                    <a:pt x="1570189" y="1734693"/>
                  </a:lnTo>
                  <a:lnTo>
                    <a:pt x="1567599" y="1734693"/>
                  </a:lnTo>
                  <a:lnTo>
                    <a:pt x="1517256" y="1743113"/>
                  </a:lnTo>
                  <a:lnTo>
                    <a:pt x="1467459" y="1752854"/>
                  </a:lnTo>
                  <a:lnTo>
                    <a:pt x="1418196" y="1763890"/>
                  </a:lnTo>
                  <a:lnTo>
                    <a:pt x="1369453" y="1776209"/>
                  </a:lnTo>
                  <a:lnTo>
                    <a:pt x="1321231" y="1789772"/>
                  </a:lnTo>
                  <a:lnTo>
                    <a:pt x="1273530" y="1804581"/>
                  </a:lnTo>
                  <a:lnTo>
                    <a:pt x="1226312" y="1820595"/>
                  </a:lnTo>
                  <a:lnTo>
                    <a:pt x="1179601" y="1837791"/>
                  </a:lnTo>
                  <a:lnTo>
                    <a:pt x="1133373" y="1856168"/>
                  </a:lnTo>
                  <a:lnTo>
                    <a:pt x="1087628" y="1875701"/>
                  </a:lnTo>
                  <a:lnTo>
                    <a:pt x="1042352" y="1896351"/>
                  </a:lnTo>
                  <a:lnTo>
                    <a:pt x="997534" y="1918106"/>
                  </a:lnTo>
                  <a:lnTo>
                    <a:pt x="953173" y="1940953"/>
                  </a:lnTo>
                  <a:lnTo>
                    <a:pt x="909269" y="1964855"/>
                  </a:lnTo>
                  <a:lnTo>
                    <a:pt x="865797" y="1989810"/>
                  </a:lnTo>
                  <a:lnTo>
                    <a:pt x="822744" y="2015782"/>
                  </a:lnTo>
                  <a:lnTo>
                    <a:pt x="780122" y="2042756"/>
                  </a:lnTo>
                  <a:lnTo>
                    <a:pt x="737920" y="2070696"/>
                  </a:lnTo>
                  <a:lnTo>
                    <a:pt x="696366" y="2099246"/>
                  </a:lnTo>
                  <a:lnTo>
                    <a:pt x="655358" y="2128418"/>
                  </a:lnTo>
                  <a:lnTo>
                    <a:pt x="614921" y="2158250"/>
                  </a:lnTo>
                  <a:lnTo>
                    <a:pt x="575106" y="2188768"/>
                  </a:lnTo>
                  <a:lnTo>
                    <a:pt x="535914" y="2219998"/>
                  </a:lnTo>
                  <a:lnTo>
                    <a:pt x="497395" y="2251989"/>
                  </a:lnTo>
                  <a:lnTo>
                    <a:pt x="459587" y="2284742"/>
                  </a:lnTo>
                  <a:lnTo>
                    <a:pt x="422503" y="2318321"/>
                  </a:lnTo>
                  <a:lnTo>
                    <a:pt x="386181" y="2352738"/>
                  </a:lnTo>
                  <a:lnTo>
                    <a:pt x="350647" y="2388019"/>
                  </a:lnTo>
                  <a:lnTo>
                    <a:pt x="315950" y="2424214"/>
                  </a:lnTo>
                  <a:lnTo>
                    <a:pt x="282105" y="2461349"/>
                  </a:lnTo>
                  <a:lnTo>
                    <a:pt x="249148" y="2499436"/>
                  </a:lnTo>
                  <a:lnTo>
                    <a:pt x="217106" y="2538526"/>
                  </a:lnTo>
                  <a:lnTo>
                    <a:pt x="184188" y="2580640"/>
                  </a:lnTo>
                  <a:lnTo>
                    <a:pt x="152476" y="2623680"/>
                  </a:lnTo>
                  <a:lnTo>
                    <a:pt x="122174" y="2667724"/>
                  </a:lnTo>
                  <a:lnTo>
                    <a:pt x="93522" y="2712834"/>
                  </a:lnTo>
                  <a:lnTo>
                    <a:pt x="66763" y="2759100"/>
                  </a:lnTo>
                  <a:lnTo>
                    <a:pt x="42100" y="2806585"/>
                  </a:lnTo>
                  <a:lnTo>
                    <a:pt x="19761" y="2855379"/>
                  </a:lnTo>
                  <a:lnTo>
                    <a:pt x="0" y="2905556"/>
                  </a:lnTo>
                  <a:lnTo>
                    <a:pt x="43776" y="2913951"/>
                  </a:lnTo>
                  <a:lnTo>
                    <a:pt x="65239" y="2917190"/>
                  </a:lnTo>
                  <a:lnTo>
                    <a:pt x="86575" y="2918472"/>
                  </a:lnTo>
                  <a:lnTo>
                    <a:pt x="139890" y="2917952"/>
                  </a:lnTo>
                  <a:lnTo>
                    <a:pt x="246507" y="2917825"/>
                  </a:lnTo>
                  <a:lnTo>
                    <a:pt x="299821" y="2917025"/>
                  </a:lnTo>
                  <a:lnTo>
                    <a:pt x="353123" y="2914954"/>
                  </a:lnTo>
                  <a:lnTo>
                    <a:pt x="406438" y="2911030"/>
                  </a:lnTo>
                  <a:lnTo>
                    <a:pt x="459740" y="2904642"/>
                  </a:lnTo>
                  <a:lnTo>
                    <a:pt x="513054" y="2895219"/>
                  </a:lnTo>
                  <a:lnTo>
                    <a:pt x="564083" y="2883662"/>
                  </a:lnTo>
                  <a:lnTo>
                    <a:pt x="613778" y="2870390"/>
                  </a:lnTo>
                  <a:lnTo>
                    <a:pt x="662152" y="2855430"/>
                  </a:lnTo>
                  <a:lnTo>
                    <a:pt x="709218" y="2838780"/>
                  </a:lnTo>
                  <a:lnTo>
                    <a:pt x="754976" y="2820428"/>
                  </a:lnTo>
                  <a:lnTo>
                    <a:pt x="799439" y="2800388"/>
                  </a:lnTo>
                  <a:lnTo>
                    <a:pt x="842606" y="2778671"/>
                  </a:lnTo>
                  <a:lnTo>
                    <a:pt x="884478" y="2755265"/>
                  </a:lnTo>
                  <a:lnTo>
                    <a:pt x="925093" y="2730182"/>
                  </a:lnTo>
                  <a:lnTo>
                    <a:pt x="964425" y="2703423"/>
                  </a:lnTo>
                  <a:lnTo>
                    <a:pt x="1002512" y="2674988"/>
                  </a:lnTo>
                  <a:lnTo>
                    <a:pt x="1039329" y="2644889"/>
                  </a:lnTo>
                  <a:lnTo>
                    <a:pt x="1074915" y="2613126"/>
                  </a:lnTo>
                  <a:lnTo>
                    <a:pt x="1109256" y="2579687"/>
                  </a:lnTo>
                  <a:lnTo>
                    <a:pt x="1142365" y="2544610"/>
                  </a:lnTo>
                  <a:lnTo>
                    <a:pt x="1174254" y="2507869"/>
                  </a:lnTo>
                  <a:lnTo>
                    <a:pt x="1204925" y="2469477"/>
                  </a:lnTo>
                  <a:lnTo>
                    <a:pt x="1234389" y="2429433"/>
                  </a:lnTo>
                  <a:lnTo>
                    <a:pt x="1262646" y="2387739"/>
                  </a:lnTo>
                  <a:lnTo>
                    <a:pt x="1289710" y="2344420"/>
                  </a:lnTo>
                  <a:lnTo>
                    <a:pt x="1315593" y="2299449"/>
                  </a:lnTo>
                  <a:lnTo>
                    <a:pt x="1339811" y="2254237"/>
                  </a:lnTo>
                  <a:lnTo>
                    <a:pt x="1362849" y="2208479"/>
                  </a:lnTo>
                  <a:lnTo>
                    <a:pt x="1384922" y="2162276"/>
                  </a:lnTo>
                  <a:lnTo>
                    <a:pt x="1406258" y="2115743"/>
                  </a:lnTo>
                  <a:lnTo>
                    <a:pt x="1427060" y="2068969"/>
                  </a:lnTo>
                  <a:lnTo>
                    <a:pt x="1488579" y="1928304"/>
                  </a:lnTo>
                  <a:lnTo>
                    <a:pt x="1509509" y="1881632"/>
                  </a:lnTo>
                  <a:lnTo>
                    <a:pt x="1531023" y="1835251"/>
                  </a:lnTo>
                  <a:lnTo>
                    <a:pt x="1553324" y="1789252"/>
                  </a:lnTo>
                  <a:lnTo>
                    <a:pt x="1576654" y="1743735"/>
                  </a:lnTo>
                  <a:close/>
                </a:path>
                <a:path w="3537585" h="2919095">
                  <a:moveTo>
                    <a:pt x="3537318" y="0"/>
                  </a:moveTo>
                  <a:lnTo>
                    <a:pt x="2965869" y="0"/>
                  </a:lnTo>
                  <a:lnTo>
                    <a:pt x="2978264" y="32385"/>
                  </a:lnTo>
                  <a:lnTo>
                    <a:pt x="2998228" y="77914"/>
                  </a:lnTo>
                  <a:lnTo>
                    <a:pt x="3020199" y="123355"/>
                  </a:lnTo>
                  <a:lnTo>
                    <a:pt x="3043428" y="168173"/>
                  </a:lnTo>
                  <a:lnTo>
                    <a:pt x="3067850" y="212407"/>
                  </a:lnTo>
                  <a:lnTo>
                    <a:pt x="3093402" y="256032"/>
                  </a:lnTo>
                  <a:lnTo>
                    <a:pt x="3120034" y="299059"/>
                  </a:lnTo>
                  <a:lnTo>
                    <a:pt x="3147657" y="341515"/>
                  </a:lnTo>
                  <a:lnTo>
                    <a:pt x="3176244" y="383400"/>
                  </a:lnTo>
                  <a:lnTo>
                    <a:pt x="3205708" y="424713"/>
                  </a:lnTo>
                  <a:lnTo>
                    <a:pt x="3235985" y="465467"/>
                  </a:lnTo>
                  <a:lnTo>
                    <a:pt x="3267037" y="505675"/>
                  </a:lnTo>
                  <a:lnTo>
                    <a:pt x="3272205" y="501802"/>
                  </a:lnTo>
                  <a:lnTo>
                    <a:pt x="3278670" y="499211"/>
                  </a:lnTo>
                  <a:lnTo>
                    <a:pt x="3313595" y="449757"/>
                  </a:lnTo>
                  <a:lnTo>
                    <a:pt x="3341967" y="406069"/>
                  </a:lnTo>
                  <a:lnTo>
                    <a:pt x="3369005" y="361734"/>
                  </a:lnTo>
                  <a:lnTo>
                    <a:pt x="3394748" y="316763"/>
                  </a:lnTo>
                  <a:lnTo>
                    <a:pt x="3419221" y="271208"/>
                  </a:lnTo>
                  <a:lnTo>
                    <a:pt x="3442500" y="225069"/>
                  </a:lnTo>
                  <a:lnTo>
                    <a:pt x="3464598" y="178396"/>
                  </a:lnTo>
                  <a:lnTo>
                    <a:pt x="3485578" y="131203"/>
                  </a:lnTo>
                  <a:lnTo>
                    <a:pt x="3505466" y="83515"/>
                  </a:lnTo>
                  <a:lnTo>
                    <a:pt x="3524313" y="35382"/>
                  </a:lnTo>
                  <a:lnTo>
                    <a:pt x="3537318" y="0"/>
                  </a:lnTo>
                  <a:close/>
                </a:path>
              </a:pathLst>
            </a:custGeom>
            <a:solidFill>
              <a:srgbClr val="253753"/>
            </a:solidFill>
          </p:spPr>
          <p:txBody>
            <a:bodyPr wrap="square" lIns="0" tIns="0" rIns="0" bIns="0" rtlCol="0"/>
            <a:lstStyle/>
            <a:p>
              <a:endParaRPr sz="1440"/>
            </a:p>
          </p:txBody>
        </p:sp>
      </p:grpSp>
      <p:grpSp>
        <p:nvGrpSpPr>
          <p:cNvPr id="6" name="object 6"/>
          <p:cNvGrpSpPr/>
          <p:nvPr/>
        </p:nvGrpSpPr>
        <p:grpSpPr>
          <a:xfrm>
            <a:off x="11400957" y="5790257"/>
            <a:ext cx="3229863" cy="2439416"/>
            <a:chOff x="14251195" y="7237821"/>
            <a:chExt cx="4037329" cy="3049270"/>
          </a:xfrm>
        </p:grpSpPr>
        <p:sp>
          <p:nvSpPr>
            <p:cNvPr id="7" name="object 7"/>
            <p:cNvSpPr/>
            <p:nvPr/>
          </p:nvSpPr>
          <p:spPr>
            <a:xfrm>
              <a:off x="15784230" y="8519502"/>
              <a:ext cx="2503805" cy="1767839"/>
            </a:xfrm>
            <a:custGeom>
              <a:avLst/>
              <a:gdLst/>
              <a:ahLst/>
              <a:cxnLst/>
              <a:rect l="l" t="t" r="r" b="b"/>
              <a:pathLst>
                <a:path w="2503805" h="1767840">
                  <a:moveTo>
                    <a:pt x="2503770" y="0"/>
                  </a:moveTo>
                  <a:lnTo>
                    <a:pt x="2503770" y="1767497"/>
                  </a:lnTo>
                  <a:lnTo>
                    <a:pt x="0" y="1767497"/>
                  </a:lnTo>
                  <a:lnTo>
                    <a:pt x="16138" y="1727825"/>
                  </a:lnTo>
                  <a:lnTo>
                    <a:pt x="33091" y="1681492"/>
                  </a:lnTo>
                  <a:lnTo>
                    <a:pt x="48344" y="1634749"/>
                  </a:lnTo>
                  <a:lnTo>
                    <a:pt x="61916" y="1587617"/>
                  </a:lnTo>
                  <a:lnTo>
                    <a:pt x="73824" y="1540116"/>
                  </a:lnTo>
                  <a:lnTo>
                    <a:pt x="84087" y="1492269"/>
                  </a:lnTo>
                  <a:lnTo>
                    <a:pt x="92724" y="1444096"/>
                  </a:lnTo>
                  <a:lnTo>
                    <a:pt x="99754" y="1395619"/>
                  </a:lnTo>
                  <a:lnTo>
                    <a:pt x="105194" y="1346860"/>
                  </a:lnTo>
                  <a:lnTo>
                    <a:pt x="109063" y="1297840"/>
                  </a:lnTo>
                  <a:lnTo>
                    <a:pt x="111380" y="1248579"/>
                  </a:lnTo>
                  <a:lnTo>
                    <a:pt x="112162" y="1199100"/>
                  </a:lnTo>
                  <a:lnTo>
                    <a:pt x="111430" y="1149424"/>
                  </a:lnTo>
                  <a:lnTo>
                    <a:pt x="109201" y="1099572"/>
                  </a:lnTo>
                  <a:lnTo>
                    <a:pt x="105493" y="1049565"/>
                  </a:lnTo>
                  <a:lnTo>
                    <a:pt x="100326" y="999425"/>
                  </a:lnTo>
                  <a:lnTo>
                    <a:pt x="94219" y="947536"/>
                  </a:lnTo>
                  <a:lnTo>
                    <a:pt x="87676" y="895721"/>
                  </a:lnTo>
                  <a:lnTo>
                    <a:pt x="80754" y="843970"/>
                  </a:lnTo>
                  <a:lnTo>
                    <a:pt x="73511" y="792274"/>
                  </a:lnTo>
                  <a:lnTo>
                    <a:pt x="66002" y="740622"/>
                  </a:lnTo>
                  <a:lnTo>
                    <a:pt x="58285" y="689006"/>
                  </a:lnTo>
                  <a:lnTo>
                    <a:pt x="18565" y="431116"/>
                  </a:lnTo>
                  <a:lnTo>
                    <a:pt x="10791" y="379509"/>
                  </a:lnTo>
                  <a:lnTo>
                    <a:pt x="3207" y="327870"/>
                  </a:lnTo>
                  <a:lnTo>
                    <a:pt x="45608" y="306663"/>
                  </a:lnTo>
                  <a:lnTo>
                    <a:pt x="130281" y="263164"/>
                  </a:lnTo>
                  <a:lnTo>
                    <a:pt x="173195" y="242186"/>
                  </a:lnTo>
                  <a:lnTo>
                    <a:pt x="216924" y="222598"/>
                  </a:lnTo>
                  <a:lnTo>
                    <a:pt x="263788" y="203953"/>
                  </a:lnTo>
                  <a:lnTo>
                    <a:pt x="310838" y="186440"/>
                  </a:lnTo>
                  <a:lnTo>
                    <a:pt x="358070" y="170038"/>
                  </a:lnTo>
                  <a:lnTo>
                    <a:pt x="405481" y="154729"/>
                  </a:lnTo>
                  <a:lnTo>
                    <a:pt x="453069" y="140494"/>
                  </a:lnTo>
                  <a:lnTo>
                    <a:pt x="500830" y="127313"/>
                  </a:lnTo>
                  <a:lnTo>
                    <a:pt x="548762" y="115167"/>
                  </a:lnTo>
                  <a:lnTo>
                    <a:pt x="596861" y="104036"/>
                  </a:lnTo>
                  <a:lnTo>
                    <a:pt x="645125" y="93902"/>
                  </a:lnTo>
                  <a:lnTo>
                    <a:pt x="693550" y="84746"/>
                  </a:lnTo>
                  <a:lnTo>
                    <a:pt x="742133" y="76547"/>
                  </a:lnTo>
                  <a:lnTo>
                    <a:pt x="790873" y="69287"/>
                  </a:lnTo>
                  <a:lnTo>
                    <a:pt x="839764" y="62947"/>
                  </a:lnTo>
                  <a:lnTo>
                    <a:pt x="888805" y="57507"/>
                  </a:lnTo>
                  <a:lnTo>
                    <a:pt x="937993" y="52947"/>
                  </a:lnTo>
                  <a:lnTo>
                    <a:pt x="987325" y="49250"/>
                  </a:lnTo>
                  <a:lnTo>
                    <a:pt x="1036797" y="46395"/>
                  </a:lnTo>
                  <a:lnTo>
                    <a:pt x="1086406" y="44363"/>
                  </a:lnTo>
                  <a:lnTo>
                    <a:pt x="1136150" y="43136"/>
                  </a:lnTo>
                  <a:lnTo>
                    <a:pt x="1186026" y="42693"/>
                  </a:lnTo>
                  <a:lnTo>
                    <a:pt x="1236031" y="43016"/>
                  </a:lnTo>
                  <a:lnTo>
                    <a:pt x="1286161" y="44085"/>
                  </a:lnTo>
                  <a:lnTo>
                    <a:pt x="1336414" y="45881"/>
                  </a:lnTo>
                  <a:lnTo>
                    <a:pt x="1437062" y="51165"/>
                  </a:lnTo>
                  <a:lnTo>
                    <a:pt x="1739315" y="70539"/>
                  </a:lnTo>
                  <a:lnTo>
                    <a:pt x="1789677" y="73087"/>
                  </a:lnTo>
                  <a:lnTo>
                    <a:pt x="1840019" y="75136"/>
                  </a:lnTo>
                  <a:lnTo>
                    <a:pt x="1890336" y="76573"/>
                  </a:lnTo>
                  <a:lnTo>
                    <a:pt x="1940622" y="77284"/>
                  </a:lnTo>
                  <a:lnTo>
                    <a:pt x="1990872" y="77156"/>
                  </a:lnTo>
                  <a:lnTo>
                    <a:pt x="2041080" y="76074"/>
                  </a:lnTo>
                  <a:lnTo>
                    <a:pt x="2091241" y="73925"/>
                  </a:lnTo>
                  <a:lnTo>
                    <a:pt x="2141348" y="70595"/>
                  </a:lnTo>
                  <a:lnTo>
                    <a:pt x="2191396" y="65970"/>
                  </a:lnTo>
                  <a:lnTo>
                    <a:pt x="2241380" y="59936"/>
                  </a:lnTo>
                  <a:lnTo>
                    <a:pt x="2291293" y="52380"/>
                  </a:lnTo>
                  <a:lnTo>
                    <a:pt x="2341130" y="43187"/>
                  </a:lnTo>
                  <a:lnTo>
                    <a:pt x="2390886" y="32244"/>
                  </a:lnTo>
                  <a:lnTo>
                    <a:pt x="2440554" y="19437"/>
                  </a:lnTo>
                  <a:lnTo>
                    <a:pt x="2490129" y="4652"/>
                  </a:lnTo>
                  <a:lnTo>
                    <a:pt x="2503770" y="0"/>
                  </a:lnTo>
                  <a:close/>
                </a:path>
              </a:pathLst>
            </a:custGeom>
            <a:solidFill>
              <a:srgbClr val="253753"/>
            </a:solidFill>
          </p:spPr>
          <p:txBody>
            <a:bodyPr wrap="square" lIns="0" tIns="0" rIns="0" bIns="0" rtlCol="0"/>
            <a:lstStyle/>
            <a:p>
              <a:endParaRPr sz="1440"/>
            </a:p>
          </p:txBody>
        </p:sp>
        <p:sp>
          <p:nvSpPr>
            <p:cNvPr id="8" name="object 8"/>
            <p:cNvSpPr/>
            <p:nvPr/>
          </p:nvSpPr>
          <p:spPr>
            <a:xfrm>
              <a:off x="15697661" y="7237821"/>
              <a:ext cx="2590800" cy="3049270"/>
            </a:xfrm>
            <a:custGeom>
              <a:avLst/>
              <a:gdLst/>
              <a:ahLst/>
              <a:cxnLst/>
              <a:rect l="l" t="t" r="r" b="b"/>
              <a:pathLst>
                <a:path w="2590800" h="3049270">
                  <a:moveTo>
                    <a:pt x="1129086" y="1388"/>
                  </a:moveTo>
                  <a:lnTo>
                    <a:pt x="1485082" y="160563"/>
                  </a:lnTo>
                  <a:lnTo>
                    <a:pt x="1438736" y="141875"/>
                  </a:lnTo>
                  <a:lnTo>
                    <a:pt x="1389927" y="124670"/>
                  </a:lnTo>
                  <a:lnTo>
                    <a:pt x="1340207" y="109904"/>
                  </a:lnTo>
                  <a:lnTo>
                    <a:pt x="1289473" y="97863"/>
                  </a:lnTo>
                  <a:lnTo>
                    <a:pt x="1237622" y="88836"/>
                  </a:lnTo>
                  <a:lnTo>
                    <a:pt x="1184608" y="82571"/>
                  </a:lnTo>
                  <a:lnTo>
                    <a:pt x="1132389" y="78945"/>
                  </a:lnTo>
                  <a:lnTo>
                    <a:pt x="1081422" y="77911"/>
                  </a:lnTo>
                  <a:lnTo>
                    <a:pt x="1031616" y="79376"/>
                  </a:lnTo>
                  <a:lnTo>
                    <a:pt x="982696" y="83294"/>
                  </a:lnTo>
                  <a:lnTo>
                    <a:pt x="934844" y="89595"/>
                  </a:lnTo>
                  <a:lnTo>
                    <a:pt x="888080" y="98212"/>
                  </a:lnTo>
                  <a:lnTo>
                    <a:pt x="842421" y="109081"/>
                  </a:lnTo>
                  <a:lnTo>
                    <a:pt x="797886" y="122137"/>
                  </a:lnTo>
                  <a:lnTo>
                    <a:pt x="754492" y="137313"/>
                  </a:lnTo>
                  <a:lnTo>
                    <a:pt x="712258" y="154545"/>
                  </a:lnTo>
                  <a:lnTo>
                    <a:pt x="671202" y="173767"/>
                  </a:lnTo>
                  <a:lnTo>
                    <a:pt x="631342" y="194914"/>
                  </a:lnTo>
                  <a:lnTo>
                    <a:pt x="592696" y="217921"/>
                  </a:lnTo>
                  <a:lnTo>
                    <a:pt x="555283" y="242722"/>
                  </a:lnTo>
                  <a:lnTo>
                    <a:pt x="519120" y="269252"/>
                  </a:lnTo>
                  <a:lnTo>
                    <a:pt x="484226" y="297445"/>
                  </a:lnTo>
                  <a:lnTo>
                    <a:pt x="450619" y="327236"/>
                  </a:lnTo>
                  <a:lnTo>
                    <a:pt x="418317" y="358560"/>
                  </a:lnTo>
                  <a:lnTo>
                    <a:pt x="387338" y="391352"/>
                  </a:lnTo>
                  <a:lnTo>
                    <a:pt x="357701" y="425545"/>
                  </a:lnTo>
                  <a:lnTo>
                    <a:pt x="329424" y="461075"/>
                  </a:lnTo>
                  <a:lnTo>
                    <a:pt x="302524" y="497877"/>
                  </a:lnTo>
                  <a:lnTo>
                    <a:pt x="277020" y="535884"/>
                  </a:lnTo>
                  <a:lnTo>
                    <a:pt x="252930" y="575032"/>
                  </a:lnTo>
                  <a:lnTo>
                    <a:pt x="230272" y="615255"/>
                  </a:lnTo>
                  <a:lnTo>
                    <a:pt x="209065" y="656488"/>
                  </a:lnTo>
                  <a:lnTo>
                    <a:pt x="189327" y="698665"/>
                  </a:lnTo>
                  <a:lnTo>
                    <a:pt x="171075" y="741722"/>
                  </a:lnTo>
                  <a:lnTo>
                    <a:pt x="154328" y="785593"/>
                  </a:lnTo>
                  <a:lnTo>
                    <a:pt x="139104" y="830212"/>
                  </a:lnTo>
                  <a:lnTo>
                    <a:pt x="125421" y="875513"/>
                  </a:lnTo>
                  <a:lnTo>
                    <a:pt x="113298" y="921433"/>
                  </a:lnTo>
                  <a:lnTo>
                    <a:pt x="102264" y="970592"/>
                  </a:lnTo>
                  <a:lnTo>
                    <a:pt x="92936" y="1019758"/>
                  </a:lnTo>
                  <a:lnTo>
                    <a:pt x="85258" y="1068932"/>
                  </a:lnTo>
                  <a:lnTo>
                    <a:pt x="79173" y="1118118"/>
                  </a:lnTo>
                  <a:lnTo>
                    <a:pt x="74623" y="1167318"/>
                  </a:lnTo>
                  <a:lnTo>
                    <a:pt x="71551" y="1216533"/>
                  </a:lnTo>
                  <a:lnTo>
                    <a:pt x="69901" y="1265768"/>
                  </a:lnTo>
                  <a:lnTo>
                    <a:pt x="69615" y="1315024"/>
                  </a:lnTo>
                  <a:lnTo>
                    <a:pt x="70635" y="1364304"/>
                  </a:lnTo>
                  <a:lnTo>
                    <a:pt x="72905" y="1413609"/>
                  </a:lnTo>
                  <a:lnTo>
                    <a:pt x="76367" y="1462944"/>
                  </a:lnTo>
                  <a:lnTo>
                    <a:pt x="80965" y="1512309"/>
                  </a:lnTo>
                  <a:lnTo>
                    <a:pt x="86641" y="1561708"/>
                  </a:lnTo>
                  <a:lnTo>
                    <a:pt x="93338" y="1611144"/>
                  </a:lnTo>
                  <a:lnTo>
                    <a:pt x="100922" y="1662782"/>
                  </a:lnTo>
                  <a:lnTo>
                    <a:pt x="108696" y="1714389"/>
                  </a:lnTo>
                  <a:lnTo>
                    <a:pt x="148416" y="1972279"/>
                  </a:lnTo>
                  <a:lnTo>
                    <a:pt x="156133" y="2023896"/>
                  </a:lnTo>
                  <a:lnTo>
                    <a:pt x="163642" y="2075548"/>
                  </a:lnTo>
                  <a:lnTo>
                    <a:pt x="170885" y="2127244"/>
                  </a:lnTo>
                  <a:lnTo>
                    <a:pt x="177807" y="2178995"/>
                  </a:lnTo>
                  <a:lnTo>
                    <a:pt x="184350" y="2230810"/>
                  </a:lnTo>
                  <a:lnTo>
                    <a:pt x="190457" y="2282699"/>
                  </a:lnTo>
                  <a:lnTo>
                    <a:pt x="195498" y="2333085"/>
                  </a:lnTo>
                  <a:lnTo>
                    <a:pt x="199078" y="2383272"/>
                  </a:lnTo>
                  <a:lnTo>
                    <a:pt x="201182" y="2433245"/>
                  </a:lnTo>
                  <a:lnTo>
                    <a:pt x="201793" y="2482991"/>
                  </a:lnTo>
                  <a:lnTo>
                    <a:pt x="200897" y="2532494"/>
                  </a:lnTo>
                  <a:lnTo>
                    <a:pt x="198476" y="2581740"/>
                  </a:lnTo>
                  <a:lnTo>
                    <a:pt x="194516" y="2630714"/>
                  </a:lnTo>
                  <a:lnTo>
                    <a:pt x="188999" y="2679402"/>
                  </a:lnTo>
                  <a:lnTo>
                    <a:pt x="181911" y="2727788"/>
                  </a:lnTo>
                  <a:lnTo>
                    <a:pt x="173235" y="2775860"/>
                  </a:lnTo>
                  <a:lnTo>
                    <a:pt x="162956" y="2823601"/>
                  </a:lnTo>
                  <a:lnTo>
                    <a:pt x="151057" y="2870997"/>
                  </a:lnTo>
                  <a:lnTo>
                    <a:pt x="137523" y="2918034"/>
                  </a:lnTo>
                  <a:lnTo>
                    <a:pt x="122337" y="2964697"/>
                  </a:lnTo>
                  <a:lnTo>
                    <a:pt x="105485" y="3010972"/>
                  </a:lnTo>
                  <a:lnTo>
                    <a:pt x="90046" y="3049178"/>
                  </a:lnTo>
                  <a:lnTo>
                    <a:pt x="7502" y="3049178"/>
                  </a:lnTo>
                  <a:lnTo>
                    <a:pt x="17922" y="3024829"/>
                  </a:lnTo>
                  <a:lnTo>
                    <a:pt x="37229" y="2975301"/>
                  </a:lnTo>
                  <a:lnTo>
                    <a:pt x="54725" y="2925611"/>
                  </a:lnTo>
                  <a:lnTo>
                    <a:pt x="70420" y="2875745"/>
                  </a:lnTo>
                  <a:lnTo>
                    <a:pt x="84326" y="2825692"/>
                  </a:lnTo>
                  <a:lnTo>
                    <a:pt x="96454" y="2775440"/>
                  </a:lnTo>
                  <a:lnTo>
                    <a:pt x="106816" y="2724975"/>
                  </a:lnTo>
                  <a:lnTo>
                    <a:pt x="115423" y="2674285"/>
                  </a:lnTo>
                  <a:lnTo>
                    <a:pt x="122286" y="2623359"/>
                  </a:lnTo>
                  <a:lnTo>
                    <a:pt x="127416" y="2572183"/>
                  </a:lnTo>
                  <a:lnTo>
                    <a:pt x="130826" y="2520746"/>
                  </a:lnTo>
                  <a:lnTo>
                    <a:pt x="132527" y="2469034"/>
                  </a:lnTo>
                  <a:lnTo>
                    <a:pt x="132529" y="2417035"/>
                  </a:lnTo>
                  <a:lnTo>
                    <a:pt x="131247" y="2366268"/>
                  </a:lnTo>
                  <a:lnTo>
                    <a:pt x="129016" y="2315528"/>
                  </a:lnTo>
                  <a:lnTo>
                    <a:pt x="125861" y="2264824"/>
                  </a:lnTo>
                  <a:lnTo>
                    <a:pt x="121809" y="2214162"/>
                  </a:lnTo>
                  <a:lnTo>
                    <a:pt x="116886" y="2163552"/>
                  </a:lnTo>
                  <a:lnTo>
                    <a:pt x="111121" y="2113002"/>
                  </a:lnTo>
                  <a:lnTo>
                    <a:pt x="104539" y="2062520"/>
                  </a:lnTo>
                  <a:lnTo>
                    <a:pt x="97167" y="2012114"/>
                  </a:lnTo>
                  <a:lnTo>
                    <a:pt x="89032" y="1961792"/>
                  </a:lnTo>
                  <a:lnTo>
                    <a:pt x="80161" y="1911563"/>
                  </a:lnTo>
                  <a:lnTo>
                    <a:pt x="70580" y="1861434"/>
                  </a:lnTo>
                  <a:lnTo>
                    <a:pt x="60316" y="1811413"/>
                  </a:lnTo>
                  <a:lnTo>
                    <a:pt x="49396" y="1761510"/>
                  </a:lnTo>
                  <a:lnTo>
                    <a:pt x="37847" y="1711731"/>
                  </a:lnTo>
                  <a:lnTo>
                    <a:pt x="25695" y="1662086"/>
                  </a:lnTo>
                  <a:lnTo>
                    <a:pt x="21890" y="1610738"/>
                  </a:lnTo>
                  <a:lnTo>
                    <a:pt x="17497" y="1559409"/>
                  </a:lnTo>
                  <a:lnTo>
                    <a:pt x="12896" y="1508074"/>
                  </a:lnTo>
                  <a:lnTo>
                    <a:pt x="8465" y="1456710"/>
                  </a:lnTo>
                  <a:lnTo>
                    <a:pt x="4586" y="1405294"/>
                  </a:lnTo>
                  <a:lnTo>
                    <a:pt x="1637" y="1353802"/>
                  </a:lnTo>
                  <a:lnTo>
                    <a:pt x="0" y="1302209"/>
                  </a:lnTo>
                  <a:lnTo>
                    <a:pt x="52" y="1250494"/>
                  </a:lnTo>
                  <a:lnTo>
                    <a:pt x="2175" y="1198632"/>
                  </a:lnTo>
                  <a:lnTo>
                    <a:pt x="6051" y="1149033"/>
                  </a:lnTo>
                  <a:lnTo>
                    <a:pt x="11042" y="1099828"/>
                  </a:lnTo>
                  <a:lnTo>
                    <a:pt x="17202" y="1051055"/>
                  </a:lnTo>
                  <a:lnTo>
                    <a:pt x="24585" y="1002750"/>
                  </a:lnTo>
                  <a:lnTo>
                    <a:pt x="33246" y="954950"/>
                  </a:lnTo>
                  <a:lnTo>
                    <a:pt x="43239" y="907692"/>
                  </a:lnTo>
                  <a:lnTo>
                    <a:pt x="54618" y="861011"/>
                  </a:lnTo>
                  <a:lnTo>
                    <a:pt x="67436" y="814946"/>
                  </a:lnTo>
                  <a:lnTo>
                    <a:pt x="81749" y="769532"/>
                  </a:lnTo>
                  <a:lnTo>
                    <a:pt x="97611" y="724806"/>
                  </a:lnTo>
                  <a:lnTo>
                    <a:pt x="115075" y="680805"/>
                  </a:lnTo>
                  <a:lnTo>
                    <a:pt x="134196" y="637566"/>
                  </a:lnTo>
                  <a:lnTo>
                    <a:pt x="155028" y="595125"/>
                  </a:lnTo>
                  <a:lnTo>
                    <a:pt x="177625" y="553519"/>
                  </a:lnTo>
                  <a:lnTo>
                    <a:pt x="202042" y="512784"/>
                  </a:lnTo>
                  <a:lnTo>
                    <a:pt x="228332" y="472958"/>
                  </a:lnTo>
                  <a:lnTo>
                    <a:pt x="256550" y="434077"/>
                  </a:lnTo>
                  <a:lnTo>
                    <a:pt x="286750" y="396178"/>
                  </a:lnTo>
                  <a:lnTo>
                    <a:pt x="318987" y="359297"/>
                  </a:lnTo>
                  <a:lnTo>
                    <a:pt x="353314" y="323471"/>
                  </a:lnTo>
                  <a:lnTo>
                    <a:pt x="389785" y="288737"/>
                  </a:lnTo>
                  <a:lnTo>
                    <a:pt x="426814" y="255999"/>
                  </a:lnTo>
                  <a:lnTo>
                    <a:pt x="464699" y="224950"/>
                  </a:lnTo>
                  <a:lnTo>
                    <a:pt x="503427" y="195648"/>
                  </a:lnTo>
                  <a:lnTo>
                    <a:pt x="542985" y="168151"/>
                  </a:lnTo>
                  <a:lnTo>
                    <a:pt x="583360" y="142516"/>
                  </a:lnTo>
                  <a:lnTo>
                    <a:pt x="624541" y="118801"/>
                  </a:lnTo>
                  <a:lnTo>
                    <a:pt x="666513" y="97065"/>
                  </a:lnTo>
                  <a:lnTo>
                    <a:pt x="709264" y="77365"/>
                  </a:lnTo>
                  <a:lnTo>
                    <a:pt x="752782" y="59758"/>
                  </a:lnTo>
                  <a:lnTo>
                    <a:pt x="797053" y="44304"/>
                  </a:lnTo>
                  <a:lnTo>
                    <a:pt x="842066" y="31059"/>
                  </a:lnTo>
                  <a:lnTo>
                    <a:pt x="887806" y="20081"/>
                  </a:lnTo>
                  <a:lnTo>
                    <a:pt x="934261" y="11428"/>
                  </a:lnTo>
                  <a:lnTo>
                    <a:pt x="981419" y="5158"/>
                  </a:lnTo>
                  <a:lnTo>
                    <a:pt x="1029267" y="1330"/>
                  </a:lnTo>
                  <a:lnTo>
                    <a:pt x="1077792" y="0"/>
                  </a:lnTo>
                  <a:lnTo>
                    <a:pt x="1126981" y="1226"/>
                  </a:lnTo>
                  <a:lnTo>
                    <a:pt x="1129086" y="1388"/>
                  </a:lnTo>
                  <a:close/>
                </a:path>
                <a:path w="2590800" h="3049270">
                  <a:moveTo>
                    <a:pt x="1505260" y="94720"/>
                  </a:moveTo>
                  <a:lnTo>
                    <a:pt x="1553589" y="116329"/>
                  </a:lnTo>
                  <a:lnTo>
                    <a:pt x="1598108" y="137802"/>
                  </a:lnTo>
                  <a:lnTo>
                    <a:pt x="1642244" y="160353"/>
                  </a:lnTo>
                  <a:lnTo>
                    <a:pt x="1686045" y="183798"/>
                  </a:lnTo>
                  <a:lnTo>
                    <a:pt x="1729557" y="207955"/>
                  </a:lnTo>
                  <a:lnTo>
                    <a:pt x="1815903" y="257668"/>
                  </a:lnTo>
                  <a:lnTo>
                    <a:pt x="1859621" y="284173"/>
                  </a:lnTo>
                  <a:lnTo>
                    <a:pt x="1902848" y="311465"/>
                  </a:lnTo>
                  <a:lnTo>
                    <a:pt x="1945648" y="339444"/>
                  </a:lnTo>
                  <a:lnTo>
                    <a:pt x="1988087" y="368005"/>
                  </a:lnTo>
                  <a:lnTo>
                    <a:pt x="2030228" y="397048"/>
                  </a:lnTo>
                  <a:lnTo>
                    <a:pt x="2364458" y="634450"/>
                  </a:lnTo>
                  <a:lnTo>
                    <a:pt x="2406848" y="663225"/>
                  </a:lnTo>
                  <a:lnTo>
                    <a:pt x="2449591" y="691460"/>
                  </a:lnTo>
                  <a:lnTo>
                    <a:pt x="2492752" y="719051"/>
                  </a:lnTo>
                  <a:lnTo>
                    <a:pt x="2536395" y="745898"/>
                  </a:lnTo>
                  <a:lnTo>
                    <a:pt x="2581040" y="772165"/>
                  </a:lnTo>
                  <a:lnTo>
                    <a:pt x="2590339" y="777351"/>
                  </a:lnTo>
                  <a:lnTo>
                    <a:pt x="2590339" y="856309"/>
                  </a:lnTo>
                  <a:lnTo>
                    <a:pt x="2524233" y="818665"/>
                  </a:lnTo>
                  <a:lnTo>
                    <a:pt x="2480490" y="792379"/>
                  </a:lnTo>
                  <a:lnTo>
                    <a:pt x="2437221" y="765376"/>
                  </a:lnTo>
                  <a:lnTo>
                    <a:pt x="2394369" y="737741"/>
                  </a:lnTo>
                  <a:lnTo>
                    <a:pt x="2351875" y="709563"/>
                  </a:lnTo>
                  <a:lnTo>
                    <a:pt x="2267734" y="651916"/>
                  </a:lnTo>
                  <a:lnTo>
                    <a:pt x="1976044" y="445688"/>
                  </a:lnTo>
                  <a:lnTo>
                    <a:pt x="1891597" y="388338"/>
                  </a:lnTo>
                  <a:lnTo>
                    <a:pt x="1848900" y="360357"/>
                  </a:lnTo>
                  <a:lnTo>
                    <a:pt x="1805810" y="332953"/>
                  </a:lnTo>
                  <a:lnTo>
                    <a:pt x="1762270" y="306213"/>
                  </a:lnTo>
                  <a:lnTo>
                    <a:pt x="1718221" y="280223"/>
                  </a:lnTo>
                  <a:lnTo>
                    <a:pt x="1672718" y="254420"/>
                  </a:lnTo>
                  <a:lnTo>
                    <a:pt x="1626920" y="229333"/>
                  </a:lnTo>
                  <a:lnTo>
                    <a:pt x="1582280" y="206057"/>
                  </a:lnTo>
                  <a:lnTo>
                    <a:pt x="1583536" y="206618"/>
                  </a:lnTo>
                  <a:lnTo>
                    <a:pt x="1534033" y="182450"/>
                  </a:lnTo>
                  <a:lnTo>
                    <a:pt x="1129086" y="1388"/>
                  </a:lnTo>
                  <a:lnTo>
                    <a:pt x="1176821" y="5067"/>
                  </a:lnTo>
                  <a:lnTo>
                    <a:pt x="1227300" y="11579"/>
                  </a:lnTo>
                  <a:lnTo>
                    <a:pt x="1275811" y="20379"/>
                  </a:lnTo>
                  <a:lnTo>
                    <a:pt x="1323611" y="31539"/>
                  </a:lnTo>
                  <a:lnTo>
                    <a:pt x="1370747" y="44876"/>
                  </a:lnTo>
                  <a:lnTo>
                    <a:pt x="1417266" y="60207"/>
                  </a:lnTo>
                  <a:lnTo>
                    <a:pt x="1463215" y="77348"/>
                  </a:lnTo>
                  <a:lnTo>
                    <a:pt x="1505260" y="94720"/>
                  </a:lnTo>
                  <a:close/>
                </a:path>
              </a:pathLst>
            </a:custGeom>
            <a:solidFill>
              <a:srgbClr val="D89C6B"/>
            </a:solidFill>
          </p:spPr>
          <p:txBody>
            <a:bodyPr wrap="square" lIns="0" tIns="0" rIns="0" bIns="0" rtlCol="0"/>
            <a:lstStyle/>
            <a:p>
              <a:endParaRPr sz="1440"/>
            </a:p>
          </p:txBody>
        </p:sp>
        <p:sp>
          <p:nvSpPr>
            <p:cNvPr id="9" name="object 9"/>
            <p:cNvSpPr/>
            <p:nvPr/>
          </p:nvSpPr>
          <p:spPr>
            <a:xfrm>
              <a:off x="14251195" y="8898314"/>
              <a:ext cx="1575435" cy="1388745"/>
            </a:xfrm>
            <a:custGeom>
              <a:avLst/>
              <a:gdLst/>
              <a:ahLst/>
              <a:cxnLst/>
              <a:rect l="l" t="t" r="r" b="b"/>
              <a:pathLst>
                <a:path w="1575434" h="1388745">
                  <a:moveTo>
                    <a:pt x="1468599" y="0"/>
                  </a:moveTo>
                  <a:lnTo>
                    <a:pt x="1480751" y="49645"/>
                  </a:lnTo>
                  <a:lnTo>
                    <a:pt x="1492301" y="99424"/>
                  </a:lnTo>
                  <a:lnTo>
                    <a:pt x="1503221" y="149327"/>
                  </a:lnTo>
                  <a:lnTo>
                    <a:pt x="1513484" y="199348"/>
                  </a:lnTo>
                  <a:lnTo>
                    <a:pt x="1523065" y="249477"/>
                  </a:lnTo>
                  <a:lnTo>
                    <a:pt x="1531937" y="299706"/>
                  </a:lnTo>
                  <a:lnTo>
                    <a:pt x="1540071" y="350028"/>
                  </a:lnTo>
                  <a:lnTo>
                    <a:pt x="1547443" y="400434"/>
                  </a:lnTo>
                  <a:lnTo>
                    <a:pt x="1554025" y="450916"/>
                  </a:lnTo>
                  <a:lnTo>
                    <a:pt x="1559791" y="501466"/>
                  </a:lnTo>
                  <a:lnTo>
                    <a:pt x="1564713" y="552076"/>
                  </a:lnTo>
                  <a:lnTo>
                    <a:pt x="1568765" y="602737"/>
                  </a:lnTo>
                  <a:lnTo>
                    <a:pt x="1571920" y="653442"/>
                  </a:lnTo>
                  <a:lnTo>
                    <a:pt x="1574152" y="704182"/>
                  </a:lnTo>
                  <a:lnTo>
                    <a:pt x="1575433" y="754949"/>
                  </a:lnTo>
                  <a:lnTo>
                    <a:pt x="1575431" y="806947"/>
                  </a:lnTo>
                  <a:lnTo>
                    <a:pt x="1573731" y="858659"/>
                  </a:lnTo>
                  <a:lnTo>
                    <a:pt x="1570321" y="910097"/>
                  </a:lnTo>
                  <a:lnTo>
                    <a:pt x="1565190" y="961273"/>
                  </a:lnTo>
                  <a:lnTo>
                    <a:pt x="1558327" y="1012199"/>
                  </a:lnTo>
                  <a:lnTo>
                    <a:pt x="1549720" y="1062889"/>
                  </a:lnTo>
                  <a:lnTo>
                    <a:pt x="1539359" y="1113353"/>
                  </a:lnTo>
                  <a:lnTo>
                    <a:pt x="1527231" y="1163606"/>
                  </a:lnTo>
                  <a:lnTo>
                    <a:pt x="1513325" y="1213659"/>
                  </a:lnTo>
                  <a:lnTo>
                    <a:pt x="1497630" y="1263524"/>
                  </a:lnTo>
                  <a:lnTo>
                    <a:pt x="1480134" y="1313215"/>
                  </a:lnTo>
                  <a:lnTo>
                    <a:pt x="1460826" y="1362743"/>
                  </a:lnTo>
                  <a:lnTo>
                    <a:pt x="1449725" y="1388684"/>
                  </a:lnTo>
                  <a:lnTo>
                    <a:pt x="0" y="1388684"/>
                  </a:lnTo>
                  <a:lnTo>
                    <a:pt x="67811" y="1320263"/>
                  </a:lnTo>
                  <a:lnTo>
                    <a:pt x="138153" y="1247639"/>
                  </a:lnTo>
                  <a:lnTo>
                    <a:pt x="207739" y="1174217"/>
                  </a:lnTo>
                  <a:lnTo>
                    <a:pt x="276627" y="1100046"/>
                  </a:lnTo>
                  <a:lnTo>
                    <a:pt x="344877" y="1025176"/>
                  </a:lnTo>
                  <a:lnTo>
                    <a:pt x="412547" y="949659"/>
                  </a:lnTo>
                  <a:lnTo>
                    <a:pt x="513093" y="835279"/>
                  </a:lnTo>
                  <a:lnTo>
                    <a:pt x="645270" y="681967"/>
                  </a:lnTo>
                  <a:lnTo>
                    <a:pt x="678269" y="644613"/>
                  </a:lnTo>
                  <a:lnTo>
                    <a:pt x="711673" y="607675"/>
                  </a:lnTo>
                  <a:lnTo>
                    <a:pt x="745494" y="571172"/>
                  </a:lnTo>
                  <a:lnTo>
                    <a:pt x="779741" y="535119"/>
                  </a:lnTo>
                  <a:lnTo>
                    <a:pt x="814426" y="499534"/>
                  </a:lnTo>
                  <a:lnTo>
                    <a:pt x="849559" y="464434"/>
                  </a:lnTo>
                  <a:lnTo>
                    <a:pt x="885151" y="429835"/>
                  </a:lnTo>
                  <a:lnTo>
                    <a:pt x="921211" y="395753"/>
                  </a:lnTo>
                  <a:lnTo>
                    <a:pt x="957751" y="362207"/>
                  </a:lnTo>
                  <a:lnTo>
                    <a:pt x="994782" y="329212"/>
                  </a:lnTo>
                  <a:lnTo>
                    <a:pt x="1032313" y="296785"/>
                  </a:lnTo>
                  <a:lnTo>
                    <a:pt x="1070355" y="264943"/>
                  </a:lnTo>
                  <a:lnTo>
                    <a:pt x="1108920" y="233702"/>
                  </a:lnTo>
                  <a:lnTo>
                    <a:pt x="1148017" y="203081"/>
                  </a:lnTo>
                  <a:lnTo>
                    <a:pt x="1187656" y="173094"/>
                  </a:lnTo>
                  <a:lnTo>
                    <a:pt x="1227850" y="143760"/>
                  </a:lnTo>
                  <a:lnTo>
                    <a:pt x="1268607" y="115094"/>
                  </a:lnTo>
                  <a:lnTo>
                    <a:pt x="1309940" y="87114"/>
                  </a:lnTo>
                  <a:lnTo>
                    <a:pt x="1351857" y="59836"/>
                  </a:lnTo>
                  <a:lnTo>
                    <a:pt x="1394371" y="33278"/>
                  </a:lnTo>
                  <a:lnTo>
                    <a:pt x="1437491" y="7455"/>
                  </a:lnTo>
                  <a:lnTo>
                    <a:pt x="1453642" y="2392"/>
                  </a:lnTo>
                  <a:lnTo>
                    <a:pt x="1468599" y="0"/>
                  </a:lnTo>
                  <a:close/>
                </a:path>
              </a:pathLst>
            </a:custGeom>
            <a:solidFill>
              <a:srgbClr val="253753"/>
            </a:solidFill>
          </p:spPr>
          <p:txBody>
            <a:bodyPr wrap="square" lIns="0" tIns="0" rIns="0" bIns="0" rtlCol="0"/>
            <a:lstStyle/>
            <a:p>
              <a:endParaRPr sz="1440"/>
            </a:p>
          </p:txBody>
        </p:sp>
      </p:grpSp>
      <p:grpSp>
        <p:nvGrpSpPr>
          <p:cNvPr id="10" name="object 10"/>
          <p:cNvGrpSpPr/>
          <p:nvPr/>
        </p:nvGrpSpPr>
        <p:grpSpPr>
          <a:xfrm>
            <a:off x="11734800" y="0"/>
            <a:ext cx="2895600" cy="2321052"/>
            <a:chOff x="14668500" y="0"/>
            <a:chExt cx="3619500" cy="2901315"/>
          </a:xfrm>
        </p:grpSpPr>
        <p:sp>
          <p:nvSpPr>
            <p:cNvPr id="11" name="object 11"/>
            <p:cNvSpPr/>
            <p:nvPr/>
          </p:nvSpPr>
          <p:spPr>
            <a:xfrm>
              <a:off x="14855283" y="0"/>
              <a:ext cx="3432810" cy="2376170"/>
            </a:xfrm>
            <a:custGeom>
              <a:avLst/>
              <a:gdLst/>
              <a:ahLst/>
              <a:cxnLst/>
              <a:rect l="l" t="t" r="r" b="b"/>
              <a:pathLst>
                <a:path w="3432809" h="2376170">
                  <a:moveTo>
                    <a:pt x="0" y="0"/>
                  </a:moveTo>
                  <a:lnTo>
                    <a:pt x="3432716" y="0"/>
                  </a:lnTo>
                  <a:lnTo>
                    <a:pt x="3432716" y="2375812"/>
                  </a:lnTo>
                  <a:lnTo>
                    <a:pt x="3421487" y="2342741"/>
                  </a:lnTo>
                  <a:lnTo>
                    <a:pt x="3403304" y="2293650"/>
                  </a:lnTo>
                  <a:lnTo>
                    <a:pt x="3383664" y="2245001"/>
                  </a:lnTo>
                  <a:lnTo>
                    <a:pt x="3362484" y="2196820"/>
                  </a:lnTo>
                  <a:lnTo>
                    <a:pt x="3339680" y="2149131"/>
                  </a:lnTo>
                  <a:lnTo>
                    <a:pt x="3315170" y="2101959"/>
                  </a:lnTo>
                  <a:lnTo>
                    <a:pt x="3289210" y="2056178"/>
                  </a:lnTo>
                  <a:lnTo>
                    <a:pt x="3261978" y="2012280"/>
                  </a:lnTo>
                  <a:lnTo>
                    <a:pt x="3233470" y="1970279"/>
                  </a:lnTo>
                  <a:lnTo>
                    <a:pt x="3203682" y="1930188"/>
                  </a:lnTo>
                  <a:lnTo>
                    <a:pt x="3172610" y="1892020"/>
                  </a:lnTo>
                  <a:lnTo>
                    <a:pt x="3140250" y="1855788"/>
                  </a:lnTo>
                  <a:lnTo>
                    <a:pt x="3106597" y="1821504"/>
                  </a:lnTo>
                  <a:lnTo>
                    <a:pt x="3071649" y="1789182"/>
                  </a:lnTo>
                  <a:lnTo>
                    <a:pt x="3035400" y="1758834"/>
                  </a:lnTo>
                  <a:lnTo>
                    <a:pt x="2997848" y="1730472"/>
                  </a:lnTo>
                  <a:lnTo>
                    <a:pt x="2958987" y="1704111"/>
                  </a:lnTo>
                  <a:lnTo>
                    <a:pt x="2918815" y="1679763"/>
                  </a:lnTo>
                  <a:lnTo>
                    <a:pt x="2877327" y="1657441"/>
                  </a:lnTo>
                  <a:lnTo>
                    <a:pt x="2834519" y="1637157"/>
                  </a:lnTo>
                  <a:lnTo>
                    <a:pt x="2790387" y="1618924"/>
                  </a:lnTo>
                  <a:lnTo>
                    <a:pt x="2744928" y="1602756"/>
                  </a:lnTo>
                  <a:lnTo>
                    <a:pt x="2698137" y="1588665"/>
                  </a:lnTo>
                  <a:lnTo>
                    <a:pt x="2650010" y="1576664"/>
                  </a:lnTo>
                  <a:lnTo>
                    <a:pt x="2600544" y="1566767"/>
                  </a:lnTo>
                  <a:lnTo>
                    <a:pt x="2549734" y="1558985"/>
                  </a:lnTo>
                  <a:lnTo>
                    <a:pt x="2497576" y="1553331"/>
                  </a:lnTo>
                  <a:lnTo>
                    <a:pt x="2447617" y="1549901"/>
                  </a:lnTo>
                  <a:lnTo>
                    <a:pt x="2398003" y="1548754"/>
                  </a:lnTo>
                  <a:lnTo>
                    <a:pt x="2348753" y="1549847"/>
                  </a:lnTo>
                  <a:lnTo>
                    <a:pt x="2299886" y="1553141"/>
                  </a:lnTo>
                  <a:lnTo>
                    <a:pt x="2251421" y="1558595"/>
                  </a:lnTo>
                  <a:lnTo>
                    <a:pt x="2203377" y="1566168"/>
                  </a:lnTo>
                  <a:lnTo>
                    <a:pt x="2155774" y="1575820"/>
                  </a:lnTo>
                  <a:lnTo>
                    <a:pt x="2108629" y="1587509"/>
                  </a:lnTo>
                  <a:lnTo>
                    <a:pt x="2061963" y="1601195"/>
                  </a:lnTo>
                  <a:lnTo>
                    <a:pt x="2015793" y="1616837"/>
                  </a:lnTo>
                  <a:lnTo>
                    <a:pt x="1970140" y="1634395"/>
                  </a:lnTo>
                  <a:lnTo>
                    <a:pt x="1925023" y="1653827"/>
                  </a:lnTo>
                  <a:lnTo>
                    <a:pt x="1880459" y="1675093"/>
                  </a:lnTo>
                  <a:lnTo>
                    <a:pt x="1836469" y="1698152"/>
                  </a:lnTo>
                  <a:lnTo>
                    <a:pt x="1793071" y="1722963"/>
                  </a:lnTo>
                  <a:lnTo>
                    <a:pt x="1747399" y="1750274"/>
                  </a:lnTo>
                  <a:lnTo>
                    <a:pt x="1702038" y="1778052"/>
                  </a:lnTo>
                  <a:lnTo>
                    <a:pt x="1656935" y="1806215"/>
                  </a:lnTo>
                  <a:lnTo>
                    <a:pt x="1612033" y="1834681"/>
                  </a:lnTo>
                  <a:lnTo>
                    <a:pt x="1567277" y="1863367"/>
                  </a:lnTo>
                  <a:lnTo>
                    <a:pt x="1388623" y="1978662"/>
                  </a:lnTo>
                  <a:lnTo>
                    <a:pt x="1343777" y="2007210"/>
                  </a:lnTo>
                  <a:lnTo>
                    <a:pt x="1307792" y="1977840"/>
                  </a:lnTo>
                  <a:lnTo>
                    <a:pt x="1271378" y="1948756"/>
                  </a:lnTo>
                  <a:lnTo>
                    <a:pt x="1235250" y="1919100"/>
                  </a:lnTo>
                  <a:lnTo>
                    <a:pt x="1200125" y="1888010"/>
                  </a:lnTo>
                  <a:lnTo>
                    <a:pt x="1164066" y="1852708"/>
                  </a:lnTo>
                  <a:lnTo>
                    <a:pt x="1129226" y="1816603"/>
                  </a:lnTo>
                  <a:lnTo>
                    <a:pt x="1095577" y="1779712"/>
                  </a:lnTo>
                  <a:lnTo>
                    <a:pt x="1063093" y="1742052"/>
                  </a:lnTo>
                  <a:lnTo>
                    <a:pt x="1031748" y="1703641"/>
                  </a:lnTo>
                  <a:lnTo>
                    <a:pt x="1001514" y="1664495"/>
                  </a:lnTo>
                  <a:lnTo>
                    <a:pt x="972365" y="1624632"/>
                  </a:lnTo>
                  <a:lnTo>
                    <a:pt x="944274" y="1584070"/>
                  </a:lnTo>
                  <a:lnTo>
                    <a:pt x="917215" y="1542825"/>
                  </a:lnTo>
                  <a:lnTo>
                    <a:pt x="891160" y="1500915"/>
                  </a:lnTo>
                  <a:lnTo>
                    <a:pt x="866083" y="1458358"/>
                  </a:lnTo>
                  <a:lnTo>
                    <a:pt x="841957" y="1415170"/>
                  </a:lnTo>
                  <a:lnTo>
                    <a:pt x="818756" y="1371369"/>
                  </a:lnTo>
                  <a:lnTo>
                    <a:pt x="796453" y="1326972"/>
                  </a:lnTo>
                  <a:lnTo>
                    <a:pt x="775020" y="1281996"/>
                  </a:lnTo>
                  <a:lnTo>
                    <a:pt x="754432" y="1236459"/>
                  </a:lnTo>
                  <a:lnTo>
                    <a:pt x="734662" y="1190378"/>
                  </a:lnTo>
                  <a:lnTo>
                    <a:pt x="715682" y="1143771"/>
                  </a:lnTo>
                  <a:lnTo>
                    <a:pt x="697609" y="1097303"/>
                  </a:lnTo>
                  <a:lnTo>
                    <a:pt x="610391" y="863247"/>
                  </a:lnTo>
                  <a:lnTo>
                    <a:pt x="592454" y="816663"/>
                  </a:lnTo>
                  <a:lnTo>
                    <a:pt x="573979" y="770345"/>
                  </a:lnTo>
                  <a:lnTo>
                    <a:pt x="554804" y="724374"/>
                  </a:lnTo>
                  <a:lnTo>
                    <a:pt x="534770" y="678833"/>
                  </a:lnTo>
                  <a:lnTo>
                    <a:pt x="513715" y="633802"/>
                  </a:lnTo>
                  <a:lnTo>
                    <a:pt x="491480" y="589364"/>
                  </a:lnTo>
                  <a:lnTo>
                    <a:pt x="467905" y="545599"/>
                  </a:lnTo>
                  <a:lnTo>
                    <a:pt x="442828" y="502590"/>
                  </a:lnTo>
                  <a:lnTo>
                    <a:pt x="416090" y="460417"/>
                  </a:lnTo>
                  <a:lnTo>
                    <a:pt x="387529" y="419163"/>
                  </a:lnTo>
                  <a:lnTo>
                    <a:pt x="356986" y="378909"/>
                  </a:lnTo>
                  <a:lnTo>
                    <a:pt x="324300" y="339736"/>
                  </a:lnTo>
                  <a:lnTo>
                    <a:pt x="289311" y="301726"/>
                  </a:lnTo>
                  <a:lnTo>
                    <a:pt x="253106" y="264524"/>
                  </a:lnTo>
                  <a:lnTo>
                    <a:pt x="216179" y="228096"/>
                  </a:lnTo>
                  <a:lnTo>
                    <a:pt x="177996" y="193219"/>
                  </a:lnTo>
                  <a:lnTo>
                    <a:pt x="138022" y="160668"/>
                  </a:lnTo>
                  <a:lnTo>
                    <a:pt x="95722" y="131217"/>
                  </a:lnTo>
                  <a:lnTo>
                    <a:pt x="50562" y="105643"/>
                  </a:lnTo>
                  <a:lnTo>
                    <a:pt x="2007" y="84720"/>
                  </a:lnTo>
                  <a:lnTo>
                    <a:pt x="1506" y="58120"/>
                  </a:lnTo>
                  <a:lnTo>
                    <a:pt x="1506" y="33300"/>
                  </a:lnTo>
                  <a:lnTo>
                    <a:pt x="503" y="4346"/>
                  </a:lnTo>
                  <a:lnTo>
                    <a:pt x="0" y="0"/>
                  </a:lnTo>
                  <a:close/>
                </a:path>
              </a:pathLst>
            </a:custGeom>
            <a:solidFill>
              <a:srgbClr val="E3D8D4"/>
            </a:solidFill>
          </p:spPr>
          <p:txBody>
            <a:bodyPr wrap="square" lIns="0" tIns="0" rIns="0" bIns="0" rtlCol="0"/>
            <a:lstStyle/>
            <a:p>
              <a:endParaRPr sz="1440"/>
            </a:p>
          </p:txBody>
        </p:sp>
        <p:sp>
          <p:nvSpPr>
            <p:cNvPr id="12" name="object 12"/>
            <p:cNvSpPr/>
            <p:nvPr/>
          </p:nvSpPr>
          <p:spPr>
            <a:xfrm>
              <a:off x="14668500" y="0"/>
              <a:ext cx="3619500" cy="2546985"/>
            </a:xfrm>
            <a:custGeom>
              <a:avLst/>
              <a:gdLst/>
              <a:ahLst/>
              <a:cxnLst/>
              <a:rect l="l" t="t" r="r" b="b"/>
              <a:pathLst>
                <a:path w="3619500" h="2546985">
                  <a:moveTo>
                    <a:pt x="50799" y="1752776"/>
                  </a:moveTo>
                  <a:lnTo>
                    <a:pt x="50799" y="1521830"/>
                  </a:lnTo>
                  <a:lnTo>
                    <a:pt x="63499" y="1572291"/>
                  </a:lnTo>
                  <a:lnTo>
                    <a:pt x="63499" y="1622537"/>
                  </a:lnTo>
                  <a:lnTo>
                    <a:pt x="76199" y="1672532"/>
                  </a:lnTo>
                  <a:lnTo>
                    <a:pt x="101599" y="1722938"/>
                  </a:lnTo>
                  <a:lnTo>
                    <a:pt x="114299" y="1770838"/>
                  </a:lnTo>
                  <a:lnTo>
                    <a:pt x="139699" y="1816247"/>
                  </a:lnTo>
                  <a:lnTo>
                    <a:pt x="165099" y="1859182"/>
                  </a:lnTo>
                  <a:lnTo>
                    <a:pt x="190499" y="1899659"/>
                  </a:lnTo>
                  <a:lnTo>
                    <a:pt x="215899" y="1937694"/>
                  </a:lnTo>
                  <a:lnTo>
                    <a:pt x="241299" y="1973302"/>
                  </a:lnTo>
                  <a:lnTo>
                    <a:pt x="279399" y="2006501"/>
                  </a:lnTo>
                  <a:lnTo>
                    <a:pt x="304799" y="2037307"/>
                  </a:lnTo>
                  <a:lnTo>
                    <a:pt x="342899" y="2065735"/>
                  </a:lnTo>
                  <a:lnTo>
                    <a:pt x="380999" y="2091802"/>
                  </a:lnTo>
                  <a:lnTo>
                    <a:pt x="419099" y="2115524"/>
                  </a:lnTo>
                  <a:lnTo>
                    <a:pt x="457199" y="2136917"/>
                  </a:lnTo>
                  <a:lnTo>
                    <a:pt x="495299" y="2155998"/>
                  </a:lnTo>
                  <a:lnTo>
                    <a:pt x="533399" y="2172782"/>
                  </a:lnTo>
                  <a:lnTo>
                    <a:pt x="584199" y="2187285"/>
                  </a:lnTo>
                  <a:lnTo>
                    <a:pt x="622299" y="2199525"/>
                  </a:lnTo>
                  <a:lnTo>
                    <a:pt x="673099" y="2209516"/>
                  </a:lnTo>
                  <a:lnTo>
                    <a:pt x="711199" y="2217276"/>
                  </a:lnTo>
                  <a:lnTo>
                    <a:pt x="761999" y="2222820"/>
                  </a:lnTo>
                  <a:lnTo>
                    <a:pt x="800099" y="2226165"/>
                  </a:lnTo>
                  <a:lnTo>
                    <a:pt x="850899" y="2227326"/>
                  </a:lnTo>
                  <a:lnTo>
                    <a:pt x="901699" y="2226321"/>
                  </a:lnTo>
                  <a:lnTo>
                    <a:pt x="939799" y="2223164"/>
                  </a:lnTo>
                  <a:lnTo>
                    <a:pt x="990599" y="2217872"/>
                  </a:lnTo>
                  <a:lnTo>
                    <a:pt x="1041399" y="2210462"/>
                  </a:lnTo>
                  <a:lnTo>
                    <a:pt x="1092199" y="2200284"/>
                  </a:lnTo>
                  <a:lnTo>
                    <a:pt x="1130299" y="2188142"/>
                  </a:lnTo>
                  <a:lnTo>
                    <a:pt x="1181099" y="2174119"/>
                  </a:lnTo>
                  <a:lnTo>
                    <a:pt x="1231899" y="2158299"/>
                  </a:lnTo>
                  <a:lnTo>
                    <a:pt x="1269999" y="2140763"/>
                  </a:lnTo>
                  <a:lnTo>
                    <a:pt x="1320799" y="2121594"/>
                  </a:lnTo>
                  <a:lnTo>
                    <a:pt x="1358899" y="2100876"/>
                  </a:lnTo>
                  <a:lnTo>
                    <a:pt x="1409699" y="2078689"/>
                  </a:lnTo>
                  <a:lnTo>
                    <a:pt x="1447799" y="2055119"/>
                  </a:lnTo>
                  <a:lnTo>
                    <a:pt x="1498599" y="2030246"/>
                  </a:lnTo>
                  <a:lnTo>
                    <a:pt x="1536699" y="2004154"/>
                  </a:lnTo>
                  <a:lnTo>
                    <a:pt x="1587499" y="1975605"/>
                  </a:lnTo>
                  <a:lnTo>
                    <a:pt x="1625599" y="1946864"/>
                  </a:lnTo>
                  <a:lnTo>
                    <a:pt x="1676399" y="1918013"/>
                  </a:lnTo>
                  <a:lnTo>
                    <a:pt x="1714499" y="1889135"/>
                  </a:lnTo>
                  <a:lnTo>
                    <a:pt x="1765299" y="1860311"/>
                  </a:lnTo>
                  <a:lnTo>
                    <a:pt x="1803399" y="1831625"/>
                  </a:lnTo>
                  <a:lnTo>
                    <a:pt x="1854199" y="1803159"/>
                  </a:lnTo>
                  <a:lnTo>
                    <a:pt x="1892299" y="1774996"/>
                  </a:lnTo>
                  <a:lnTo>
                    <a:pt x="1943099" y="1747217"/>
                  </a:lnTo>
                  <a:lnTo>
                    <a:pt x="1981199" y="1719907"/>
                  </a:lnTo>
                  <a:lnTo>
                    <a:pt x="2031999" y="1695114"/>
                  </a:lnTo>
                  <a:lnTo>
                    <a:pt x="2070099" y="1672107"/>
                  </a:lnTo>
                  <a:lnTo>
                    <a:pt x="2120899" y="1650917"/>
                  </a:lnTo>
                  <a:lnTo>
                    <a:pt x="2158999" y="1631577"/>
                  </a:lnTo>
                  <a:lnTo>
                    <a:pt x="2209799" y="1614120"/>
                  </a:lnTo>
                  <a:lnTo>
                    <a:pt x="2260599" y="1598579"/>
                  </a:lnTo>
                  <a:lnTo>
                    <a:pt x="2298699" y="1584985"/>
                  </a:lnTo>
                  <a:lnTo>
                    <a:pt x="2349499" y="1573372"/>
                  </a:lnTo>
                  <a:lnTo>
                    <a:pt x="2400299" y="1563772"/>
                  </a:lnTo>
                  <a:lnTo>
                    <a:pt x="2451099" y="1556218"/>
                  </a:lnTo>
                  <a:lnTo>
                    <a:pt x="2489199" y="1550742"/>
                  </a:lnTo>
                  <a:lnTo>
                    <a:pt x="2539999" y="1547377"/>
                  </a:lnTo>
                  <a:lnTo>
                    <a:pt x="2590799" y="1546156"/>
                  </a:lnTo>
                  <a:lnTo>
                    <a:pt x="2641599" y="1547111"/>
                  </a:lnTo>
                  <a:lnTo>
                    <a:pt x="2692399" y="1550275"/>
                  </a:lnTo>
                  <a:lnTo>
                    <a:pt x="2743199" y="1556126"/>
                  </a:lnTo>
                  <a:lnTo>
                    <a:pt x="2793999" y="1564068"/>
                  </a:lnTo>
                  <a:lnTo>
                    <a:pt x="2844799" y="1574089"/>
                  </a:lnTo>
                  <a:lnTo>
                    <a:pt x="2895599" y="1586181"/>
                  </a:lnTo>
                  <a:lnTo>
                    <a:pt x="2933699" y="1600333"/>
                  </a:lnTo>
                  <a:lnTo>
                    <a:pt x="2984499" y="1616536"/>
                  </a:lnTo>
                  <a:lnTo>
                    <a:pt x="3022599" y="1634779"/>
                  </a:lnTo>
                  <a:lnTo>
                    <a:pt x="3073399" y="1655053"/>
                  </a:lnTo>
                  <a:lnTo>
                    <a:pt x="3111499" y="1677348"/>
                  </a:lnTo>
                  <a:lnTo>
                    <a:pt x="3149599" y="1701654"/>
                  </a:lnTo>
                  <a:lnTo>
                    <a:pt x="3187699" y="1727960"/>
                  </a:lnTo>
                  <a:lnTo>
                    <a:pt x="3225799" y="1756258"/>
                  </a:lnTo>
                  <a:lnTo>
                    <a:pt x="3263899" y="1786537"/>
                  </a:lnTo>
                  <a:lnTo>
                    <a:pt x="3301999" y="1818787"/>
                  </a:lnTo>
                  <a:lnTo>
                    <a:pt x="3327399" y="1852999"/>
                  </a:lnTo>
                  <a:lnTo>
                    <a:pt x="3365499" y="1889162"/>
                  </a:lnTo>
                  <a:lnTo>
                    <a:pt x="3390899" y="1927267"/>
                  </a:lnTo>
                  <a:lnTo>
                    <a:pt x="3428999" y="1967303"/>
                  </a:lnTo>
                  <a:lnTo>
                    <a:pt x="3454399" y="2009261"/>
                  </a:lnTo>
                  <a:lnTo>
                    <a:pt x="3479799" y="2053131"/>
                  </a:lnTo>
                  <a:lnTo>
                    <a:pt x="3505199" y="2098903"/>
                  </a:lnTo>
                  <a:lnTo>
                    <a:pt x="3581399" y="2241944"/>
                  </a:lnTo>
                  <a:lnTo>
                    <a:pt x="3594099" y="2290593"/>
                  </a:lnTo>
                  <a:lnTo>
                    <a:pt x="3619499" y="2339685"/>
                  </a:lnTo>
                  <a:lnTo>
                    <a:pt x="3619499" y="2546883"/>
                  </a:lnTo>
                  <a:lnTo>
                    <a:pt x="3555999" y="2313305"/>
                  </a:lnTo>
                  <a:lnTo>
                    <a:pt x="3505199" y="2222808"/>
                  </a:lnTo>
                  <a:lnTo>
                    <a:pt x="3492499" y="2178209"/>
                  </a:lnTo>
                  <a:lnTo>
                    <a:pt x="3441699" y="2089406"/>
                  </a:lnTo>
                  <a:lnTo>
                    <a:pt x="3416299" y="2046195"/>
                  </a:lnTo>
                  <a:lnTo>
                    <a:pt x="3390899" y="2004493"/>
                  </a:lnTo>
                  <a:lnTo>
                    <a:pt x="3352799" y="1964376"/>
                  </a:lnTo>
                  <a:lnTo>
                    <a:pt x="3327399" y="1925919"/>
                  </a:lnTo>
                  <a:lnTo>
                    <a:pt x="3289299" y="1889198"/>
                  </a:lnTo>
                  <a:lnTo>
                    <a:pt x="3251199" y="1854288"/>
                  </a:lnTo>
                  <a:lnTo>
                    <a:pt x="3225799" y="1821265"/>
                  </a:lnTo>
                  <a:lnTo>
                    <a:pt x="3174999" y="1790204"/>
                  </a:lnTo>
                  <a:lnTo>
                    <a:pt x="3136899" y="1760883"/>
                  </a:lnTo>
                  <a:lnTo>
                    <a:pt x="3098799" y="1734056"/>
                  </a:lnTo>
                  <a:lnTo>
                    <a:pt x="3047999" y="1709734"/>
                  </a:lnTo>
                  <a:lnTo>
                    <a:pt x="3009899" y="1687927"/>
                  </a:lnTo>
                  <a:lnTo>
                    <a:pt x="2959099" y="1668646"/>
                  </a:lnTo>
                  <a:lnTo>
                    <a:pt x="2920999" y="1651901"/>
                  </a:lnTo>
                  <a:lnTo>
                    <a:pt x="2870199" y="1637703"/>
                  </a:lnTo>
                  <a:lnTo>
                    <a:pt x="2819399" y="1626063"/>
                  </a:lnTo>
                  <a:lnTo>
                    <a:pt x="2768599" y="1616991"/>
                  </a:lnTo>
                  <a:lnTo>
                    <a:pt x="2717799" y="1610497"/>
                  </a:lnTo>
                  <a:lnTo>
                    <a:pt x="2666999" y="1606594"/>
                  </a:lnTo>
                  <a:lnTo>
                    <a:pt x="2616199" y="1605290"/>
                  </a:lnTo>
                  <a:lnTo>
                    <a:pt x="2565399" y="1606236"/>
                  </a:lnTo>
                  <a:lnTo>
                    <a:pt x="2514599" y="1609070"/>
                  </a:lnTo>
                  <a:lnTo>
                    <a:pt x="2463799" y="1613784"/>
                  </a:lnTo>
                  <a:lnTo>
                    <a:pt x="2425699" y="1620373"/>
                  </a:lnTo>
                  <a:lnTo>
                    <a:pt x="2374899" y="1628828"/>
                  </a:lnTo>
                  <a:lnTo>
                    <a:pt x="2324099" y="1639143"/>
                  </a:lnTo>
                  <a:lnTo>
                    <a:pt x="2285999" y="1651311"/>
                  </a:lnTo>
                  <a:lnTo>
                    <a:pt x="2235199" y="1665326"/>
                  </a:lnTo>
                  <a:lnTo>
                    <a:pt x="2184399" y="1681179"/>
                  </a:lnTo>
                  <a:lnTo>
                    <a:pt x="2146299" y="1698866"/>
                  </a:lnTo>
                  <a:lnTo>
                    <a:pt x="2095499" y="1718378"/>
                  </a:lnTo>
                  <a:lnTo>
                    <a:pt x="2057399" y="1739925"/>
                  </a:lnTo>
                  <a:lnTo>
                    <a:pt x="2006599" y="1762512"/>
                  </a:lnTo>
                  <a:lnTo>
                    <a:pt x="1968499" y="1786097"/>
                  </a:lnTo>
                  <a:lnTo>
                    <a:pt x="1930399" y="1810636"/>
                  </a:lnTo>
                  <a:lnTo>
                    <a:pt x="1879599" y="1836089"/>
                  </a:lnTo>
                  <a:lnTo>
                    <a:pt x="1841499" y="1862412"/>
                  </a:lnTo>
                  <a:lnTo>
                    <a:pt x="1803399" y="1889562"/>
                  </a:lnTo>
                  <a:lnTo>
                    <a:pt x="1752599" y="1917498"/>
                  </a:lnTo>
                  <a:lnTo>
                    <a:pt x="1714499" y="1946177"/>
                  </a:lnTo>
                  <a:lnTo>
                    <a:pt x="1676399" y="1975556"/>
                  </a:lnTo>
                  <a:lnTo>
                    <a:pt x="1638299" y="2005593"/>
                  </a:lnTo>
                  <a:lnTo>
                    <a:pt x="1600199" y="2036246"/>
                  </a:lnTo>
                  <a:lnTo>
                    <a:pt x="1549399" y="2060947"/>
                  </a:lnTo>
                  <a:lnTo>
                    <a:pt x="1460499" y="2111471"/>
                  </a:lnTo>
                  <a:lnTo>
                    <a:pt x="1409699" y="2136172"/>
                  </a:lnTo>
                  <a:lnTo>
                    <a:pt x="1371599" y="2159750"/>
                  </a:lnTo>
                  <a:lnTo>
                    <a:pt x="1320799" y="2181644"/>
                  </a:lnTo>
                  <a:lnTo>
                    <a:pt x="1269999" y="2201293"/>
                  </a:lnTo>
                  <a:lnTo>
                    <a:pt x="1219199" y="2218287"/>
                  </a:lnTo>
                  <a:lnTo>
                    <a:pt x="1168399" y="2233663"/>
                  </a:lnTo>
                  <a:lnTo>
                    <a:pt x="1130299" y="2247306"/>
                  </a:lnTo>
                  <a:lnTo>
                    <a:pt x="1079499" y="2259102"/>
                  </a:lnTo>
                  <a:lnTo>
                    <a:pt x="1028699" y="2268937"/>
                  </a:lnTo>
                  <a:lnTo>
                    <a:pt x="977899" y="2276698"/>
                  </a:lnTo>
                  <a:lnTo>
                    <a:pt x="927099" y="2282268"/>
                  </a:lnTo>
                  <a:lnTo>
                    <a:pt x="888999" y="2285535"/>
                  </a:lnTo>
                  <a:lnTo>
                    <a:pt x="838199" y="2286385"/>
                  </a:lnTo>
                  <a:lnTo>
                    <a:pt x="787399" y="2284703"/>
                  </a:lnTo>
                  <a:lnTo>
                    <a:pt x="736599" y="2280374"/>
                  </a:lnTo>
                  <a:lnTo>
                    <a:pt x="685799" y="2273286"/>
                  </a:lnTo>
                  <a:lnTo>
                    <a:pt x="634999" y="2263323"/>
                  </a:lnTo>
                  <a:lnTo>
                    <a:pt x="596899" y="2250372"/>
                  </a:lnTo>
                  <a:lnTo>
                    <a:pt x="546099" y="2234317"/>
                  </a:lnTo>
                  <a:lnTo>
                    <a:pt x="495299" y="2215046"/>
                  </a:lnTo>
                  <a:lnTo>
                    <a:pt x="457199" y="2194565"/>
                  </a:lnTo>
                  <a:lnTo>
                    <a:pt x="406399" y="2172231"/>
                  </a:lnTo>
                  <a:lnTo>
                    <a:pt x="368299" y="2148025"/>
                  </a:lnTo>
                  <a:lnTo>
                    <a:pt x="330199" y="2121928"/>
                  </a:lnTo>
                  <a:lnTo>
                    <a:pt x="292099" y="2093922"/>
                  </a:lnTo>
                  <a:lnTo>
                    <a:pt x="253999" y="2063986"/>
                  </a:lnTo>
                  <a:lnTo>
                    <a:pt x="215899" y="2032102"/>
                  </a:lnTo>
                  <a:lnTo>
                    <a:pt x="190499" y="1998252"/>
                  </a:lnTo>
                  <a:lnTo>
                    <a:pt x="152399" y="1962415"/>
                  </a:lnTo>
                  <a:lnTo>
                    <a:pt x="126999" y="1924573"/>
                  </a:lnTo>
                  <a:lnTo>
                    <a:pt x="101599" y="1884707"/>
                  </a:lnTo>
                  <a:lnTo>
                    <a:pt x="88899" y="1842799"/>
                  </a:lnTo>
                  <a:lnTo>
                    <a:pt x="63499" y="1798828"/>
                  </a:lnTo>
                  <a:lnTo>
                    <a:pt x="50799" y="1752776"/>
                  </a:lnTo>
                  <a:close/>
                </a:path>
                <a:path w="3619500" h="2546985">
                  <a:moveTo>
                    <a:pt x="190499" y="478999"/>
                  </a:moveTo>
                  <a:lnTo>
                    <a:pt x="190499" y="81663"/>
                  </a:lnTo>
                  <a:lnTo>
                    <a:pt x="203199" y="131456"/>
                  </a:lnTo>
                  <a:lnTo>
                    <a:pt x="203199" y="429206"/>
                  </a:lnTo>
                  <a:lnTo>
                    <a:pt x="190499" y="478999"/>
                  </a:lnTo>
                  <a:close/>
                </a:path>
                <a:path w="3619500" h="2546985">
                  <a:moveTo>
                    <a:pt x="126999" y="37345"/>
                  </a:moveTo>
                  <a:lnTo>
                    <a:pt x="139699" y="34289"/>
                  </a:lnTo>
                  <a:lnTo>
                    <a:pt x="139699" y="0"/>
                  </a:lnTo>
                  <a:lnTo>
                    <a:pt x="190499" y="0"/>
                  </a:lnTo>
                  <a:lnTo>
                    <a:pt x="190499" y="578320"/>
                  </a:lnTo>
                  <a:lnTo>
                    <a:pt x="165099" y="676997"/>
                  </a:lnTo>
                  <a:lnTo>
                    <a:pt x="165099" y="726161"/>
                  </a:lnTo>
                  <a:lnTo>
                    <a:pt x="152399" y="775200"/>
                  </a:lnTo>
                  <a:lnTo>
                    <a:pt x="152399" y="134528"/>
                  </a:lnTo>
                  <a:lnTo>
                    <a:pt x="126999" y="37345"/>
                  </a:lnTo>
                  <a:close/>
                </a:path>
                <a:path w="3619500" h="2546985">
                  <a:moveTo>
                    <a:pt x="126999" y="873277"/>
                  </a:moveTo>
                  <a:lnTo>
                    <a:pt x="126999" y="577611"/>
                  </a:lnTo>
                  <a:lnTo>
                    <a:pt x="139699" y="528962"/>
                  </a:lnTo>
                  <a:lnTo>
                    <a:pt x="139699" y="480130"/>
                  </a:lnTo>
                  <a:lnTo>
                    <a:pt x="152399" y="431091"/>
                  </a:lnTo>
                  <a:lnTo>
                    <a:pt x="152399" y="775200"/>
                  </a:lnTo>
                  <a:lnTo>
                    <a:pt x="126999" y="873277"/>
                  </a:lnTo>
                  <a:close/>
                </a:path>
                <a:path w="3619500" h="2546985">
                  <a:moveTo>
                    <a:pt x="63499" y="1267556"/>
                  </a:moveTo>
                  <a:lnTo>
                    <a:pt x="63499" y="915161"/>
                  </a:lnTo>
                  <a:lnTo>
                    <a:pt x="101599" y="770887"/>
                  </a:lnTo>
                  <a:lnTo>
                    <a:pt x="101599" y="722716"/>
                  </a:lnTo>
                  <a:lnTo>
                    <a:pt x="126999" y="626103"/>
                  </a:lnTo>
                  <a:lnTo>
                    <a:pt x="126999" y="922280"/>
                  </a:lnTo>
                  <a:lnTo>
                    <a:pt x="88899" y="1069557"/>
                  </a:lnTo>
                  <a:lnTo>
                    <a:pt x="88899" y="1118828"/>
                  </a:lnTo>
                  <a:lnTo>
                    <a:pt x="76199" y="1168234"/>
                  </a:lnTo>
                  <a:lnTo>
                    <a:pt x="76199" y="1217801"/>
                  </a:lnTo>
                  <a:lnTo>
                    <a:pt x="63499" y="1267556"/>
                  </a:lnTo>
                  <a:close/>
                </a:path>
                <a:path w="3619500" h="2546985">
                  <a:moveTo>
                    <a:pt x="12699" y="1655807"/>
                  </a:moveTo>
                  <a:lnTo>
                    <a:pt x="12699" y="1204899"/>
                  </a:lnTo>
                  <a:lnTo>
                    <a:pt x="25399" y="1156331"/>
                  </a:lnTo>
                  <a:lnTo>
                    <a:pt x="25399" y="1107909"/>
                  </a:lnTo>
                  <a:lnTo>
                    <a:pt x="63499" y="963257"/>
                  </a:lnTo>
                  <a:lnTo>
                    <a:pt x="63499" y="1318554"/>
                  </a:lnTo>
                  <a:lnTo>
                    <a:pt x="50799" y="1369516"/>
                  </a:lnTo>
                  <a:lnTo>
                    <a:pt x="50799" y="1752776"/>
                  </a:lnTo>
                  <a:lnTo>
                    <a:pt x="25399" y="1704624"/>
                  </a:lnTo>
                  <a:lnTo>
                    <a:pt x="12699" y="1655807"/>
                  </a:lnTo>
                  <a:close/>
                </a:path>
                <a:path w="3619500" h="2546985">
                  <a:moveTo>
                    <a:pt x="0" y="1557017"/>
                  </a:moveTo>
                  <a:lnTo>
                    <a:pt x="0" y="1356357"/>
                  </a:lnTo>
                  <a:lnTo>
                    <a:pt x="12699" y="1305871"/>
                  </a:lnTo>
                  <a:lnTo>
                    <a:pt x="12699" y="1606586"/>
                  </a:lnTo>
                  <a:lnTo>
                    <a:pt x="0" y="1557017"/>
                  </a:lnTo>
                  <a:close/>
                </a:path>
              </a:pathLst>
            </a:custGeom>
            <a:solidFill>
              <a:srgbClr val="D89C6B"/>
            </a:solidFill>
          </p:spPr>
          <p:txBody>
            <a:bodyPr wrap="square" lIns="0" tIns="0" rIns="0" bIns="0" rtlCol="0"/>
            <a:lstStyle/>
            <a:p>
              <a:endParaRPr sz="1440"/>
            </a:p>
          </p:txBody>
        </p:sp>
        <p:sp>
          <p:nvSpPr>
            <p:cNvPr id="13" name="object 13"/>
            <p:cNvSpPr/>
            <p:nvPr/>
          </p:nvSpPr>
          <p:spPr>
            <a:xfrm>
              <a:off x="14712989" y="0"/>
              <a:ext cx="3575050" cy="2901315"/>
            </a:xfrm>
            <a:custGeom>
              <a:avLst/>
              <a:gdLst/>
              <a:ahLst/>
              <a:cxnLst/>
              <a:rect l="l" t="t" r="r" b="b"/>
              <a:pathLst>
                <a:path w="3575050" h="2901315">
                  <a:moveTo>
                    <a:pt x="90805" y="29705"/>
                  </a:moveTo>
                  <a:lnTo>
                    <a:pt x="85902" y="0"/>
                  </a:lnTo>
                  <a:lnTo>
                    <a:pt x="0" y="0"/>
                  </a:lnTo>
                  <a:lnTo>
                    <a:pt x="34023" y="16687"/>
                  </a:lnTo>
                  <a:lnTo>
                    <a:pt x="80111" y="40411"/>
                  </a:lnTo>
                  <a:lnTo>
                    <a:pt x="84696" y="35826"/>
                  </a:lnTo>
                  <a:lnTo>
                    <a:pt x="90805" y="32766"/>
                  </a:lnTo>
                  <a:lnTo>
                    <a:pt x="90805" y="29705"/>
                  </a:lnTo>
                  <a:close/>
                </a:path>
                <a:path w="3575050" h="2901315">
                  <a:moveTo>
                    <a:pt x="3574999" y="2563215"/>
                  </a:moveTo>
                  <a:lnTo>
                    <a:pt x="3559962" y="2502420"/>
                  </a:lnTo>
                  <a:lnTo>
                    <a:pt x="3546691" y="2455291"/>
                  </a:lnTo>
                  <a:lnTo>
                    <a:pt x="3532149" y="2408567"/>
                  </a:lnTo>
                  <a:lnTo>
                    <a:pt x="3516299" y="2362250"/>
                  </a:lnTo>
                  <a:lnTo>
                    <a:pt x="3499116" y="2316365"/>
                  </a:lnTo>
                  <a:lnTo>
                    <a:pt x="3480549" y="2270899"/>
                  </a:lnTo>
                  <a:lnTo>
                    <a:pt x="3460559" y="2225865"/>
                  </a:lnTo>
                  <a:lnTo>
                    <a:pt x="3439122" y="2181275"/>
                  </a:lnTo>
                  <a:lnTo>
                    <a:pt x="3416198" y="2137118"/>
                  </a:lnTo>
                  <a:lnTo>
                    <a:pt x="3391052" y="2092464"/>
                  </a:lnTo>
                  <a:lnTo>
                    <a:pt x="3364446" y="2049259"/>
                  </a:lnTo>
                  <a:lnTo>
                    <a:pt x="3336277" y="2007552"/>
                  </a:lnTo>
                  <a:lnTo>
                    <a:pt x="3306445" y="1967433"/>
                  </a:lnTo>
                  <a:lnTo>
                    <a:pt x="3274860" y="1928977"/>
                  </a:lnTo>
                  <a:lnTo>
                    <a:pt x="3241421" y="1892261"/>
                  </a:lnTo>
                  <a:lnTo>
                    <a:pt x="3206000" y="1857349"/>
                  </a:lnTo>
                  <a:lnTo>
                    <a:pt x="3168535" y="1824329"/>
                  </a:lnTo>
                  <a:lnTo>
                    <a:pt x="3128899" y="1793265"/>
                  </a:lnTo>
                  <a:lnTo>
                    <a:pt x="3086506" y="1763623"/>
                  </a:lnTo>
                  <a:lnTo>
                    <a:pt x="3043390" y="1736585"/>
                  </a:lnTo>
                  <a:lnTo>
                    <a:pt x="2999498" y="1712150"/>
                  </a:lnTo>
                  <a:lnTo>
                    <a:pt x="2954794" y="1690306"/>
                  </a:lnTo>
                  <a:lnTo>
                    <a:pt x="2909239" y="1671053"/>
                  </a:lnTo>
                  <a:lnTo>
                    <a:pt x="2862796" y="1654390"/>
                  </a:lnTo>
                  <a:lnTo>
                    <a:pt x="2815425" y="1640306"/>
                  </a:lnTo>
                  <a:lnTo>
                    <a:pt x="2767101" y="1628787"/>
                  </a:lnTo>
                  <a:lnTo>
                    <a:pt x="2717774" y="1619834"/>
                  </a:lnTo>
                  <a:lnTo>
                    <a:pt x="2667419" y="1613458"/>
                  </a:lnTo>
                  <a:lnTo>
                    <a:pt x="2615996" y="1609623"/>
                  </a:lnTo>
                  <a:lnTo>
                    <a:pt x="2563457" y="1608353"/>
                  </a:lnTo>
                  <a:lnTo>
                    <a:pt x="2513774" y="1609305"/>
                  </a:lnTo>
                  <a:lnTo>
                    <a:pt x="2464765" y="1612138"/>
                  </a:lnTo>
                  <a:lnTo>
                    <a:pt x="2416391" y="1616849"/>
                  </a:lnTo>
                  <a:lnTo>
                    <a:pt x="2368639" y="1623441"/>
                  </a:lnTo>
                  <a:lnTo>
                    <a:pt x="2321483" y="1631886"/>
                  </a:lnTo>
                  <a:lnTo>
                    <a:pt x="2274900" y="1642211"/>
                  </a:lnTo>
                  <a:lnTo>
                    <a:pt x="2228888" y="1654378"/>
                  </a:lnTo>
                  <a:lnTo>
                    <a:pt x="2183396" y="1668386"/>
                  </a:lnTo>
                  <a:lnTo>
                    <a:pt x="2138438" y="1684248"/>
                  </a:lnTo>
                  <a:lnTo>
                    <a:pt x="2093963" y="1701927"/>
                  </a:lnTo>
                  <a:lnTo>
                    <a:pt x="2049970" y="1721446"/>
                  </a:lnTo>
                  <a:lnTo>
                    <a:pt x="2005152" y="1742986"/>
                  </a:lnTo>
                  <a:lnTo>
                    <a:pt x="1960829" y="1765579"/>
                  </a:lnTo>
                  <a:lnTo>
                    <a:pt x="1917001" y="1789163"/>
                  </a:lnTo>
                  <a:lnTo>
                    <a:pt x="1873669" y="1813699"/>
                  </a:lnTo>
                  <a:lnTo>
                    <a:pt x="1830819" y="1839150"/>
                  </a:lnTo>
                  <a:lnTo>
                    <a:pt x="1788464" y="1865477"/>
                  </a:lnTo>
                  <a:lnTo>
                    <a:pt x="1746580" y="1892630"/>
                  </a:lnTo>
                  <a:lnTo>
                    <a:pt x="1705165" y="1920557"/>
                  </a:lnTo>
                  <a:lnTo>
                    <a:pt x="1664220" y="1949234"/>
                  </a:lnTo>
                  <a:lnTo>
                    <a:pt x="1623733" y="1978621"/>
                  </a:lnTo>
                  <a:lnTo>
                    <a:pt x="1583715" y="2008657"/>
                  </a:lnTo>
                  <a:lnTo>
                    <a:pt x="1544142" y="2039315"/>
                  </a:lnTo>
                  <a:lnTo>
                    <a:pt x="1548726" y="2045423"/>
                  </a:lnTo>
                  <a:lnTo>
                    <a:pt x="1551774" y="2053069"/>
                  </a:lnTo>
                  <a:lnTo>
                    <a:pt x="1601228" y="2088273"/>
                  </a:lnTo>
                  <a:lnTo>
                    <a:pt x="1643595" y="2116264"/>
                  </a:lnTo>
                  <a:lnTo>
                    <a:pt x="1686496" y="2143163"/>
                  </a:lnTo>
                  <a:lnTo>
                    <a:pt x="1729917" y="2168995"/>
                  </a:lnTo>
                  <a:lnTo>
                    <a:pt x="1773821" y="2193810"/>
                  </a:lnTo>
                  <a:lnTo>
                    <a:pt x="1818220" y="2217610"/>
                  </a:lnTo>
                  <a:lnTo>
                    <a:pt x="1863064" y="2240445"/>
                  </a:lnTo>
                  <a:lnTo>
                    <a:pt x="1908352" y="2262340"/>
                  </a:lnTo>
                  <a:lnTo>
                    <a:pt x="1954060" y="2283307"/>
                  </a:lnTo>
                  <a:lnTo>
                    <a:pt x="2000173" y="2303386"/>
                  </a:lnTo>
                  <a:lnTo>
                    <a:pt x="2046681" y="2322601"/>
                  </a:lnTo>
                  <a:lnTo>
                    <a:pt x="2093544" y="2340978"/>
                  </a:lnTo>
                  <a:lnTo>
                    <a:pt x="2140750" y="2358555"/>
                  </a:lnTo>
                  <a:lnTo>
                    <a:pt x="2188286" y="2375357"/>
                  </a:lnTo>
                  <a:lnTo>
                    <a:pt x="2236139" y="2391410"/>
                  </a:lnTo>
                  <a:lnTo>
                    <a:pt x="2284285" y="2406726"/>
                  </a:lnTo>
                  <a:lnTo>
                    <a:pt x="2431681" y="2450922"/>
                  </a:lnTo>
                  <a:lnTo>
                    <a:pt x="2530271" y="2481249"/>
                  </a:lnTo>
                  <a:lnTo>
                    <a:pt x="2628430" y="2512491"/>
                  </a:lnTo>
                  <a:lnTo>
                    <a:pt x="2726131" y="2544775"/>
                  </a:lnTo>
                  <a:lnTo>
                    <a:pt x="2774797" y="2561336"/>
                  </a:lnTo>
                  <a:lnTo>
                    <a:pt x="2823337" y="2578201"/>
                  </a:lnTo>
                  <a:lnTo>
                    <a:pt x="2871736" y="2595397"/>
                  </a:lnTo>
                  <a:lnTo>
                    <a:pt x="2919996" y="2612936"/>
                  </a:lnTo>
                  <a:lnTo>
                    <a:pt x="2968117" y="2630817"/>
                  </a:lnTo>
                  <a:lnTo>
                    <a:pt x="3016085" y="2649067"/>
                  </a:lnTo>
                  <a:lnTo>
                    <a:pt x="3063900" y="2667711"/>
                  </a:lnTo>
                  <a:lnTo>
                    <a:pt x="3111550" y="2686748"/>
                  </a:lnTo>
                  <a:lnTo>
                    <a:pt x="3159048" y="2706205"/>
                  </a:lnTo>
                  <a:lnTo>
                    <a:pt x="3206381" y="2726093"/>
                  </a:lnTo>
                  <a:lnTo>
                    <a:pt x="3253536" y="2746438"/>
                  </a:lnTo>
                  <a:lnTo>
                    <a:pt x="3300514" y="2767241"/>
                  </a:lnTo>
                  <a:lnTo>
                    <a:pt x="3347313" y="2788526"/>
                  </a:lnTo>
                  <a:lnTo>
                    <a:pt x="3393922" y="2810306"/>
                  </a:lnTo>
                  <a:lnTo>
                    <a:pt x="3440341" y="2832595"/>
                  </a:lnTo>
                  <a:lnTo>
                    <a:pt x="3486569" y="2855417"/>
                  </a:lnTo>
                  <a:lnTo>
                    <a:pt x="3532594" y="2878785"/>
                  </a:lnTo>
                  <a:lnTo>
                    <a:pt x="3574999" y="2900921"/>
                  </a:lnTo>
                  <a:lnTo>
                    <a:pt x="3574999" y="2563215"/>
                  </a:lnTo>
                  <a:close/>
                </a:path>
              </a:pathLst>
            </a:custGeom>
            <a:solidFill>
              <a:srgbClr val="E3D8D4"/>
            </a:solidFill>
          </p:spPr>
          <p:txBody>
            <a:bodyPr wrap="square" lIns="0" tIns="0" rIns="0" bIns="0" rtlCol="0"/>
            <a:lstStyle/>
            <a:p>
              <a:endParaRPr sz="1440"/>
            </a:p>
          </p:txBody>
        </p:sp>
      </p:grpSp>
      <p:grpSp>
        <p:nvGrpSpPr>
          <p:cNvPr id="14" name="object 14"/>
          <p:cNvGrpSpPr/>
          <p:nvPr/>
        </p:nvGrpSpPr>
        <p:grpSpPr>
          <a:xfrm>
            <a:off x="1" y="6364531"/>
            <a:ext cx="2711703" cy="1865376"/>
            <a:chOff x="0" y="7955664"/>
            <a:chExt cx="3389629" cy="2331720"/>
          </a:xfrm>
        </p:grpSpPr>
        <p:sp>
          <p:nvSpPr>
            <p:cNvPr id="15" name="object 15"/>
            <p:cNvSpPr/>
            <p:nvPr/>
          </p:nvSpPr>
          <p:spPr>
            <a:xfrm>
              <a:off x="0" y="8648217"/>
              <a:ext cx="2920365" cy="1638935"/>
            </a:xfrm>
            <a:custGeom>
              <a:avLst/>
              <a:gdLst/>
              <a:ahLst/>
              <a:cxnLst/>
              <a:rect l="l" t="t" r="r" b="b"/>
              <a:pathLst>
                <a:path w="2920365" h="1638934">
                  <a:moveTo>
                    <a:pt x="2920106" y="1638782"/>
                  </a:moveTo>
                  <a:lnTo>
                    <a:pt x="0" y="1638782"/>
                  </a:lnTo>
                  <a:lnTo>
                    <a:pt x="0" y="168437"/>
                  </a:lnTo>
                  <a:lnTo>
                    <a:pt x="10106" y="179989"/>
                  </a:lnTo>
                  <a:lnTo>
                    <a:pt x="43731" y="215050"/>
                  </a:lnTo>
                  <a:lnTo>
                    <a:pt x="78579" y="248119"/>
                  </a:lnTo>
                  <a:lnTo>
                    <a:pt x="114652" y="279181"/>
                  </a:lnTo>
                  <a:lnTo>
                    <a:pt x="151954" y="308225"/>
                  </a:lnTo>
                  <a:lnTo>
                    <a:pt x="190489" y="335236"/>
                  </a:lnTo>
                  <a:lnTo>
                    <a:pt x="230260" y="360202"/>
                  </a:lnTo>
                  <a:lnTo>
                    <a:pt x="271271" y="383110"/>
                  </a:lnTo>
                  <a:lnTo>
                    <a:pt x="313524" y="403947"/>
                  </a:lnTo>
                  <a:lnTo>
                    <a:pt x="357025" y="422700"/>
                  </a:lnTo>
                  <a:lnTo>
                    <a:pt x="401775" y="439355"/>
                  </a:lnTo>
                  <a:lnTo>
                    <a:pt x="447780" y="453900"/>
                  </a:lnTo>
                  <a:lnTo>
                    <a:pt x="495041" y="466323"/>
                  </a:lnTo>
                  <a:lnTo>
                    <a:pt x="543563" y="476609"/>
                  </a:lnTo>
                  <a:lnTo>
                    <a:pt x="593350" y="484746"/>
                  </a:lnTo>
                  <a:lnTo>
                    <a:pt x="644404" y="490720"/>
                  </a:lnTo>
                  <a:lnTo>
                    <a:pt x="696729" y="494520"/>
                  </a:lnTo>
                  <a:lnTo>
                    <a:pt x="746778" y="496176"/>
                  </a:lnTo>
                  <a:lnTo>
                    <a:pt x="796402" y="495563"/>
                  </a:lnTo>
                  <a:lnTo>
                    <a:pt x="845582" y="492723"/>
                  </a:lnTo>
                  <a:lnTo>
                    <a:pt x="894301" y="487698"/>
                  </a:lnTo>
                  <a:lnTo>
                    <a:pt x="942542" y="480528"/>
                  </a:lnTo>
                  <a:lnTo>
                    <a:pt x="990287" y="471255"/>
                  </a:lnTo>
                  <a:lnTo>
                    <a:pt x="1037519" y="459921"/>
                  </a:lnTo>
                  <a:lnTo>
                    <a:pt x="1084219" y="446567"/>
                  </a:lnTo>
                  <a:lnTo>
                    <a:pt x="1130370" y="431235"/>
                  </a:lnTo>
                  <a:lnTo>
                    <a:pt x="1175956" y="413965"/>
                  </a:lnTo>
                  <a:lnTo>
                    <a:pt x="1220957" y="394799"/>
                  </a:lnTo>
                  <a:lnTo>
                    <a:pt x="1265357" y="373779"/>
                  </a:lnTo>
                  <a:lnTo>
                    <a:pt x="1309139" y="350945"/>
                  </a:lnTo>
                  <a:lnTo>
                    <a:pt x="1352283" y="326340"/>
                  </a:lnTo>
                  <a:lnTo>
                    <a:pt x="1394774" y="300005"/>
                  </a:lnTo>
                  <a:lnTo>
                    <a:pt x="1439449" y="271092"/>
                  </a:lnTo>
                  <a:lnTo>
                    <a:pt x="1483795" y="241722"/>
                  </a:lnTo>
                  <a:lnTo>
                    <a:pt x="1527871" y="211976"/>
                  </a:lnTo>
                  <a:lnTo>
                    <a:pt x="1571735" y="181935"/>
                  </a:lnTo>
                  <a:lnTo>
                    <a:pt x="1615445" y="151680"/>
                  </a:lnTo>
                  <a:lnTo>
                    <a:pt x="1789897" y="30121"/>
                  </a:lnTo>
                  <a:lnTo>
                    <a:pt x="1833702" y="0"/>
                  </a:lnTo>
                  <a:lnTo>
                    <a:pt x="1870706" y="28075"/>
                  </a:lnTo>
                  <a:lnTo>
                    <a:pt x="1908129" y="55849"/>
                  </a:lnTo>
                  <a:lnTo>
                    <a:pt x="1945286" y="84205"/>
                  </a:lnTo>
                  <a:lnTo>
                    <a:pt x="1981492" y="114029"/>
                  </a:lnTo>
                  <a:lnTo>
                    <a:pt x="2018780" y="148030"/>
                  </a:lnTo>
                  <a:lnTo>
                    <a:pt x="2054880" y="182876"/>
                  </a:lnTo>
                  <a:lnTo>
                    <a:pt x="2089816" y="218551"/>
                  </a:lnTo>
                  <a:lnTo>
                    <a:pt x="2123615" y="255035"/>
                  </a:lnTo>
                  <a:lnTo>
                    <a:pt x="2156303" y="292310"/>
                  </a:lnTo>
                  <a:lnTo>
                    <a:pt x="2187906" y="330359"/>
                  </a:lnTo>
                  <a:lnTo>
                    <a:pt x="2218451" y="369162"/>
                  </a:lnTo>
                  <a:lnTo>
                    <a:pt x="2247963" y="408703"/>
                  </a:lnTo>
                  <a:lnTo>
                    <a:pt x="2276468" y="448962"/>
                  </a:lnTo>
                  <a:lnTo>
                    <a:pt x="2303993" y="489921"/>
                  </a:lnTo>
                  <a:lnTo>
                    <a:pt x="2330564" y="531562"/>
                  </a:lnTo>
                  <a:lnTo>
                    <a:pt x="2356207" y="573867"/>
                  </a:lnTo>
                  <a:lnTo>
                    <a:pt x="2380947" y="616818"/>
                  </a:lnTo>
                  <a:lnTo>
                    <a:pt x="2404811" y="660396"/>
                  </a:lnTo>
                  <a:lnTo>
                    <a:pt x="2427825" y="704583"/>
                  </a:lnTo>
                  <a:lnTo>
                    <a:pt x="2450016" y="749361"/>
                  </a:lnTo>
                  <a:lnTo>
                    <a:pt x="2471409" y="794711"/>
                  </a:lnTo>
                  <a:lnTo>
                    <a:pt x="2492030" y="840616"/>
                  </a:lnTo>
                  <a:lnTo>
                    <a:pt x="2511740" y="886414"/>
                  </a:lnTo>
                  <a:lnTo>
                    <a:pt x="2607205" y="1117229"/>
                  </a:lnTo>
                  <a:lnTo>
                    <a:pt x="2626783" y="1163147"/>
                  </a:lnTo>
                  <a:lnTo>
                    <a:pt x="2646890" y="1208781"/>
                  </a:lnTo>
                  <a:lnTo>
                    <a:pt x="2667683" y="1254042"/>
                  </a:lnTo>
                  <a:lnTo>
                    <a:pt x="2689320" y="1298844"/>
                  </a:lnTo>
                  <a:lnTo>
                    <a:pt x="2711959" y="1343100"/>
                  </a:lnTo>
                  <a:lnTo>
                    <a:pt x="2735756" y="1386722"/>
                  </a:lnTo>
                  <a:lnTo>
                    <a:pt x="2760869" y="1429623"/>
                  </a:lnTo>
                  <a:lnTo>
                    <a:pt x="2787455" y="1471715"/>
                  </a:lnTo>
                  <a:lnTo>
                    <a:pt x="2815673" y="1512913"/>
                  </a:lnTo>
                  <a:lnTo>
                    <a:pt x="2845679" y="1553128"/>
                  </a:lnTo>
                  <a:lnTo>
                    <a:pt x="2877631" y="1592273"/>
                  </a:lnTo>
                  <a:lnTo>
                    <a:pt x="2911686" y="1630262"/>
                  </a:lnTo>
                  <a:lnTo>
                    <a:pt x="2920106" y="1638782"/>
                  </a:lnTo>
                  <a:close/>
                </a:path>
              </a:pathLst>
            </a:custGeom>
            <a:solidFill>
              <a:srgbClr val="E3D8D4"/>
            </a:solidFill>
          </p:spPr>
          <p:txBody>
            <a:bodyPr wrap="square" lIns="0" tIns="0" rIns="0" bIns="0" rtlCol="0"/>
            <a:lstStyle/>
            <a:p>
              <a:endParaRPr sz="1440"/>
            </a:p>
          </p:txBody>
        </p:sp>
        <p:sp>
          <p:nvSpPr>
            <p:cNvPr id="16" name="object 16"/>
            <p:cNvSpPr/>
            <p:nvPr/>
          </p:nvSpPr>
          <p:spPr>
            <a:xfrm>
              <a:off x="0" y="8344256"/>
              <a:ext cx="3389629" cy="1943100"/>
            </a:xfrm>
            <a:custGeom>
              <a:avLst/>
              <a:gdLst/>
              <a:ahLst/>
              <a:cxnLst/>
              <a:rect l="l" t="t" r="r" b="b"/>
              <a:pathLst>
                <a:path w="3389629" h="1943100">
                  <a:moveTo>
                    <a:pt x="3323683" y="481444"/>
                  </a:moveTo>
                  <a:lnTo>
                    <a:pt x="3334530" y="787048"/>
                  </a:lnTo>
                  <a:lnTo>
                    <a:pt x="3330580" y="736516"/>
                  </a:lnTo>
                  <a:lnTo>
                    <a:pt x="3323737" y="686266"/>
                  </a:lnTo>
                  <a:lnTo>
                    <a:pt x="3313537" y="636351"/>
                  </a:lnTo>
                  <a:lnTo>
                    <a:pt x="3299516" y="586822"/>
                  </a:lnTo>
                  <a:lnTo>
                    <a:pt x="3281635" y="537018"/>
                  </a:lnTo>
                  <a:lnTo>
                    <a:pt x="3261335" y="489809"/>
                  </a:lnTo>
                  <a:lnTo>
                    <a:pt x="3238721" y="445174"/>
                  </a:lnTo>
                  <a:lnTo>
                    <a:pt x="3213901" y="403093"/>
                  </a:lnTo>
                  <a:lnTo>
                    <a:pt x="3186982" y="363546"/>
                  </a:lnTo>
                  <a:lnTo>
                    <a:pt x="3158070" y="326514"/>
                  </a:lnTo>
                  <a:lnTo>
                    <a:pt x="3127272" y="291976"/>
                  </a:lnTo>
                  <a:lnTo>
                    <a:pt x="3094695" y="259912"/>
                  </a:lnTo>
                  <a:lnTo>
                    <a:pt x="3060447" y="230303"/>
                  </a:lnTo>
                  <a:lnTo>
                    <a:pt x="3024633" y="203128"/>
                  </a:lnTo>
                  <a:lnTo>
                    <a:pt x="2987360" y="178367"/>
                  </a:lnTo>
                  <a:lnTo>
                    <a:pt x="2948736" y="156001"/>
                  </a:lnTo>
                  <a:lnTo>
                    <a:pt x="2908867" y="136010"/>
                  </a:lnTo>
                  <a:lnTo>
                    <a:pt x="2867861" y="118373"/>
                  </a:lnTo>
                  <a:lnTo>
                    <a:pt x="2825823" y="103070"/>
                  </a:lnTo>
                  <a:lnTo>
                    <a:pt x="2782861" y="90082"/>
                  </a:lnTo>
                  <a:lnTo>
                    <a:pt x="2739081" y="79389"/>
                  </a:lnTo>
                  <a:lnTo>
                    <a:pt x="2694590" y="70970"/>
                  </a:lnTo>
                  <a:lnTo>
                    <a:pt x="2649496" y="64806"/>
                  </a:lnTo>
                  <a:lnTo>
                    <a:pt x="2603905" y="60877"/>
                  </a:lnTo>
                  <a:lnTo>
                    <a:pt x="2557924" y="59162"/>
                  </a:lnTo>
                  <a:lnTo>
                    <a:pt x="2511659" y="59642"/>
                  </a:lnTo>
                  <a:lnTo>
                    <a:pt x="2465218" y="62297"/>
                  </a:lnTo>
                  <a:lnTo>
                    <a:pt x="2418707" y="67106"/>
                  </a:lnTo>
                  <a:lnTo>
                    <a:pt x="2372233" y="74051"/>
                  </a:lnTo>
                  <a:lnTo>
                    <a:pt x="2325904" y="83110"/>
                  </a:lnTo>
                  <a:lnTo>
                    <a:pt x="2277146" y="95025"/>
                  </a:lnTo>
                  <a:lnTo>
                    <a:pt x="2229326" y="108872"/>
                  </a:lnTo>
                  <a:lnTo>
                    <a:pt x="2182398" y="124569"/>
                  </a:lnTo>
                  <a:lnTo>
                    <a:pt x="2136319" y="142035"/>
                  </a:lnTo>
                  <a:lnTo>
                    <a:pt x="2091044" y="161189"/>
                  </a:lnTo>
                  <a:lnTo>
                    <a:pt x="2046530" y="181950"/>
                  </a:lnTo>
                  <a:lnTo>
                    <a:pt x="2002731" y="204236"/>
                  </a:lnTo>
                  <a:lnTo>
                    <a:pt x="1959604" y="227967"/>
                  </a:lnTo>
                  <a:lnTo>
                    <a:pt x="1917105" y="253061"/>
                  </a:lnTo>
                  <a:lnTo>
                    <a:pt x="1875189" y="279437"/>
                  </a:lnTo>
                  <a:lnTo>
                    <a:pt x="1833811" y="307015"/>
                  </a:lnTo>
                  <a:lnTo>
                    <a:pt x="1790005" y="337136"/>
                  </a:lnTo>
                  <a:lnTo>
                    <a:pt x="1615553" y="458695"/>
                  </a:lnTo>
                  <a:lnTo>
                    <a:pt x="1571844" y="488950"/>
                  </a:lnTo>
                  <a:lnTo>
                    <a:pt x="1527980" y="518991"/>
                  </a:lnTo>
                  <a:lnTo>
                    <a:pt x="1483904" y="548737"/>
                  </a:lnTo>
                  <a:lnTo>
                    <a:pt x="1439557" y="578107"/>
                  </a:lnTo>
                  <a:lnTo>
                    <a:pt x="1394882" y="607020"/>
                  </a:lnTo>
                  <a:lnTo>
                    <a:pt x="1352125" y="633346"/>
                  </a:lnTo>
                  <a:lnTo>
                    <a:pt x="1308786" y="657906"/>
                  </a:lnTo>
                  <a:lnTo>
                    <a:pt x="1264874" y="680668"/>
                  </a:lnTo>
                  <a:lnTo>
                    <a:pt x="1220400" y="701598"/>
                  </a:lnTo>
                  <a:lnTo>
                    <a:pt x="1175374" y="720664"/>
                  </a:lnTo>
                  <a:lnTo>
                    <a:pt x="1129804" y="737833"/>
                  </a:lnTo>
                  <a:lnTo>
                    <a:pt x="1083701" y="753072"/>
                  </a:lnTo>
                  <a:lnTo>
                    <a:pt x="1037074" y="766347"/>
                  </a:lnTo>
                  <a:lnTo>
                    <a:pt x="989933" y="777626"/>
                  </a:lnTo>
                  <a:lnTo>
                    <a:pt x="942288" y="786876"/>
                  </a:lnTo>
                  <a:lnTo>
                    <a:pt x="894148" y="794064"/>
                  </a:lnTo>
                  <a:lnTo>
                    <a:pt x="845523" y="799157"/>
                  </a:lnTo>
                  <a:lnTo>
                    <a:pt x="796424" y="802122"/>
                  </a:lnTo>
                  <a:lnTo>
                    <a:pt x="746858" y="802925"/>
                  </a:lnTo>
                  <a:lnTo>
                    <a:pt x="696838" y="801535"/>
                  </a:lnTo>
                  <a:lnTo>
                    <a:pt x="644505" y="797538"/>
                  </a:lnTo>
                  <a:lnTo>
                    <a:pt x="593446" y="791403"/>
                  </a:lnTo>
                  <a:lnTo>
                    <a:pt x="543655" y="783143"/>
                  </a:lnTo>
                  <a:lnTo>
                    <a:pt x="495130" y="772766"/>
                  </a:lnTo>
                  <a:lnTo>
                    <a:pt x="447866" y="760282"/>
                  </a:lnTo>
                  <a:lnTo>
                    <a:pt x="401861" y="745702"/>
                  </a:lnTo>
                  <a:lnTo>
                    <a:pt x="357110" y="729036"/>
                  </a:lnTo>
                  <a:lnTo>
                    <a:pt x="313610" y="710293"/>
                  </a:lnTo>
                  <a:lnTo>
                    <a:pt x="271357" y="689484"/>
                  </a:lnTo>
                  <a:lnTo>
                    <a:pt x="230348" y="666618"/>
                  </a:lnTo>
                  <a:lnTo>
                    <a:pt x="190579" y="641707"/>
                  </a:lnTo>
                  <a:lnTo>
                    <a:pt x="152046" y="614759"/>
                  </a:lnTo>
                  <a:lnTo>
                    <a:pt x="114746" y="585785"/>
                  </a:lnTo>
                  <a:lnTo>
                    <a:pt x="78676" y="554795"/>
                  </a:lnTo>
                  <a:lnTo>
                    <a:pt x="43831" y="521798"/>
                  </a:lnTo>
                  <a:lnTo>
                    <a:pt x="10208" y="486806"/>
                  </a:lnTo>
                  <a:lnTo>
                    <a:pt x="0" y="475156"/>
                  </a:lnTo>
                  <a:lnTo>
                    <a:pt x="0" y="391905"/>
                  </a:lnTo>
                  <a:lnTo>
                    <a:pt x="15480" y="411357"/>
                  </a:lnTo>
                  <a:lnTo>
                    <a:pt x="48285" y="448674"/>
                  </a:lnTo>
                  <a:lnTo>
                    <a:pt x="82965" y="484187"/>
                  </a:lnTo>
                  <a:lnTo>
                    <a:pt x="119655" y="517817"/>
                  </a:lnTo>
                  <a:lnTo>
                    <a:pt x="158490" y="549483"/>
                  </a:lnTo>
                  <a:lnTo>
                    <a:pt x="199606" y="579104"/>
                  </a:lnTo>
                  <a:lnTo>
                    <a:pt x="242652" y="606915"/>
                  </a:lnTo>
                  <a:lnTo>
                    <a:pt x="286410" y="632206"/>
                  </a:lnTo>
                  <a:lnTo>
                    <a:pt x="330917" y="654964"/>
                  </a:lnTo>
                  <a:lnTo>
                    <a:pt x="376210" y="675177"/>
                  </a:lnTo>
                  <a:lnTo>
                    <a:pt x="422325" y="692833"/>
                  </a:lnTo>
                  <a:lnTo>
                    <a:pt x="469299" y="707922"/>
                  </a:lnTo>
                  <a:lnTo>
                    <a:pt x="517170" y="720429"/>
                  </a:lnTo>
                  <a:lnTo>
                    <a:pt x="565973" y="730345"/>
                  </a:lnTo>
                  <a:lnTo>
                    <a:pt x="615746" y="737656"/>
                  </a:lnTo>
                  <a:lnTo>
                    <a:pt x="666525" y="742351"/>
                  </a:lnTo>
                  <a:lnTo>
                    <a:pt x="718346" y="744417"/>
                  </a:lnTo>
                  <a:lnTo>
                    <a:pt x="771248" y="743844"/>
                  </a:lnTo>
                  <a:lnTo>
                    <a:pt x="820860" y="741136"/>
                  </a:lnTo>
                  <a:lnTo>
                    <a:pt x="869744" y="736566"/>
                  </a:lnTo>
                  <a:lnTo>
                    <a:pt x="917921" y="730139"/>
                  </a:lnTo>
                  <a:lnTo>
                    <a:pt x="965412" y="721861"/>
                  </a:lnTo>
                  <a:lnTo>
                    <a:pt x="1012237" y="711738"/>
                  </a:lnTo>
                  <a:lnTo>
                    <a:pt x="1058419" y="699777"/>
                  </a:lnTo>
                  <a:lnTo>
                    <a:pt x="1103977" y="685984"/>
                  </a:lnTo>
                  <a:lnTo>
                    <a:pt x="1148932" y="670365"/>
                  </a:lnTo>
                  <a:lnTo>
                    <a:pt x="1193306" y="652926"/>
                  </a:lnTo>
                  <a:lnTo>
                    <a:pt x="1237119" y="633674"/>
                  </a:lnTo>
                  <a:lnTo>
                    <a:pt x="1280393" y="612614"/>
                  </a:lnTo>
                  <a:lnTo>
                    <a:pt x="1324429" y="589490"/>
                  </a:lnTo>
                  <a:lnTo>
                    <a:pt x="1367924" y="565345"/>
                  </a:lnTo>
                  <a:lnTo>
                    <a:pt x="1410885" y="540220"/>
                  </a:lnTo>
                  <a:lnTo>
                    <a:pt x="1453320" y="514159"/>
                  </a:lnTo>
                  <a:lnTo>
                    <a:pt x="1495234" y="487203"/>
                  </a:lnTo>
                  <a:lnTo>
                    <a:pt x="1536634" y="459394"/>
                  </a:lnTo>
                  <a:lnTo>
                    <a:pt x="1577528" y="430775"/>
                  </a:lnTo>
                  <a:lnTo>
                    <a:pt x="1617923" y="401388"/>
                  </a:lnTo>
                  <a:lnTo>
                    <a:pt x="1657824" y="371275"/>
                  </a:lnTo>
                  <a:lnTo>
                    <a:pt x="1697239" y="340478"/>
                  </a:lnTo>
                  <a:lnTo>
                    <a:pt x="1736174" y="309040"/>
                  </a:lnTo>
                  <a:lnTo>
                    <a:pt x="1774637" y="277003"/>
                  </a:lnTo>
                  <a:lnTo>
                    <a:pt x="1819347" y="250699"/>
                  </a:lnTo>
                  <a:lnTo>
                    <a:pt x="1908219" y="196989"/>
                  </a:lnTo>
                  <a:lnTo>
                    <a:pt x="1953009" y="170682"/>
                  </a:lnTo>
                  <a:lnTo>
                    <a:pt x="1998453" y="145476"/>
                  </a:lnTo>
                  <a:lnTo>
                    <a:pt x="2044866" y="121921"/>
                  </a:lnTo>
                  <a:lnTo>
                    <a:pt x="2092560" y="100568"/>
                  </a:lnTo>
                  <a:lnTo>
                    <a:pt x="2140133" y="81874"/>
                  </a:lnTo>
                  <a:lnTo>
                    <a:pt x="2187888" y="64794"/>
                  </a:lnTo>
                  <a:lnTo>
                    <a:pt x="2235806" y="49441"/>
                  </a:lnTo>
                  <a:lnTo>
                    <a:pt x="2283873" y="35931"/>
                  </a:lnTo>
                  <a:lnTo>
                    <a:pt x="2332072" y="24379"/>
                  </a:lnTo>
                  <a:lnTo>
                    <a:pt x="2380388" y="14899"/>
                  </a:lnTo>
                  <a:lnTo>
                    <a:pt x="2428803" y="7606"/>
                  </a:lnTo>
                  <a:lnTo>
                    <a:pt x="2477302" y="2616"/>
                  </a:lnTo>
                  <a:lnTo>
                    <a:pt x="2525869" y="42"/>
                  </a:lnTo>
                  <a:lnTo>
                    <a:pt x="2574488" y="0"/>
                  </a:lnTo>
                  <a:lnTo>
                    <a:pt x="2623143" y="2604"/>
                  </a:lnTo>
                  <a:lnTo>
                    <a:pt x="2671817" y="7969"/>
                  </a:lnTo>
                  <a:lnTo>
                    <a:pt x="2720494" y="16210"/>
                  </a:lnTo>
                  <a:lnTo>
                    <a:pt x="2769159" y="27443"/>
                  </a:lnTo>
                  <a:lnTo>
                    <a:pt x="2817796" y="41781"/>
                  </a:lnTo>
                  <a:lnTo>
                    <a:pt x="2866388" y="59339"/>
                  </a:lnTo>
                  <a:lnTo>
                    <a:pt x="2911592" y="78228"/>
                  </a:lnTo>
                  <a:lnTo>
                    <a:pt x="2955345" y="99024"/>
                  </a:lnTo>
                  <a:lnTo>
                    <a:pt x="2997555" y="121747"/>
                  </a:lnTo>
                  <a:lnTo>
                    <a:pt x="3038129" y="146420"/>
                  </a:lnTo>
                  <a:lnTo>
                    <a:pt x="3076976" y="173065"/>
                  </a:lnTo>
                  <a:lnTo>
                    <a:pt x="3114004" y="201706"/>
                  </a:lnTo>
                  <a:lnTo>
                    <a:pt x="3149123" y="232363"/>
                  </a:lnTo>
                  <a:lnTo>
                    <a:pt x="3182239" y="265060"/>
                  </a:lnTo>
                  <a:lnTo>
                    <a:pt x="3213262" y="299818"/>
                  </a:lnTo>
                  <a:lnTo>
                    <a:pt x="3242100" y="336660"/>
                  </a:lnTo>
                  <a:lnTo>
                    <a:pt x="3268661" y="375608"/>
                  </a:lnTo>
                  <a:lnTo>
                    <a:pt x="3292853" y="416684"/>
                  </a:lnTo>
                  <a:lnTo>
                    <a:pt x="3314586" y="459911"/>
                  </a:lnTo>
                  <a:lnTo>
                    <a:pt x="3323683" y="481444"/>
                  </a:lnTo>
                  <a:close/>
                </a:path>
                <a:path w="3389629" h="1943100">
                  <a:moveTo>
                    <a:pt x="3388676" y="799271"/>
                  </a:moveTo>
                  <a:lnTo>
                    <a:pt x="3389460" y="849559"/>
                  </a:lnTo>
                  <a:lnTo>
                    <a:pt x="3388690" y="900031"/>
                  </a:lnTo>
                  <a:lnTo>
                    <a:pt x="3386685" y="950620"/>
                  </a:lnTo>
                  <a:lnTo>
                    <a:pt x="3383765" y="1001260"/>
                  </a:lnTo>
                  <a:lnTo>
                    <a:pt x="3380248" y="1051884"/>
                  </a:lnTo>
                  <a:lnTo>
                    <a:pt x="3375791" y="1100640"/>
                  </a:lnTo>
                  <a:lnTo>
                    <a:pt x="3370285" y="1149289"/>
                  </a:lnTo>
                  <a:lnTo>
                    <a:pt x="3363900" y="1197849"/>
                  </a:lnTo>
                  <a:lnTo>
                    <a:pt x="3356810" y="1246340"/>
                  </a:lnTo>
                  <a:lnTo>
                    <a:pt x="3309090" y="1536896"/>
                  </a:lnTo>
                  <a:lnTo>
                    <a:pt x="3301880" y="1585436"/>
                  </a:lnTo>
                  <a:lnTo>
                    <a:pt x="3295342" y="1634058"/>
                  </a:lnTo>
                  <a:lnTo>
                    <a:pt x="3289648" y="1682782"/>
                  </a:lnTo>
                  <a:lnTo>
                    <a:pt x="3284969" y="1731628"/>
                  </a:lnTo>
                  <a:lnTo>
                    <a:pt x="3281479" y="1780614"/>
                  </a:lnTo>
                  <a:lnTo>
                    <a:pt x="3279349" y="1829760"/>
                  </a:lnTo>
                  <a:lnTo>
                    <a:pt x="3278751" y="1879084"/>
                  </a:lnTo>
                  <a:lnTo>
                    <a:pt x="3279857" y="1928605"/>
                  </a:lnTo>
                  <a:lnTo>
                    <a:pt x="3280359" y="1942743"/>
                  </a:lnTo>
                  <a:lnTo>
                    <a:pt x="3224999" y="1942743"/>
                  </a:lnTo>
                  <a:lnTo>
                    <a:pt x="3222059" y="1942743"/>
                  </a:lnTo>
                  <a:lnTo>
                    <a:pt x="3221993" y="1933042"/>
                  </a:lnTo>
                  <a:lnTo>
                    <a:pt x="3222891" y="1883366"/>
                  </a:lnTo>
                  <a:lnTo>
                    <a:pt x="3224753" y="1833584"/>
                  </a:lnTo>
                  <a:lnTo>
                    <a:pt x="3227309" y="1783670"/>
                  </a:lnTo>
                  <a:lnTo>
                    <a:pt x="3230744" y="1733761"/>
                  </a:lnTo>
                  <a:lnTo>
                    <a:pt x="3235318" y="1684001"/>
                  </a:lnTo>
                  <a:lnTo>
                    <a:pt x="3240873" y="1634367"/>
                  </a:lnTo>
                  <a:lnTo>
                    <a:pt x="3247251" y="1584838"/>
                  </a:lnTo>
                  <a:lnTo>
                    <a:pt x="3254296" y="1535393"/>
                  </a:lnTo>
                  <a:lnTo>
                    <a:pt x="3301726" y="1239293"/>
                  </a:lnTo>
                  <a:lnTo>
                    <a:pt x="3309021" y="1189839"/>
                  </a:lnTo>
                  <a:lnTo>
                    <a:pt x="3315721" y="1140299"/>
                  </a:lnTo>
                  <a:lnTo>
                    <a:pt x="3321670" y="1090651"/>
                  </a:lnTo>
                  <a:lnTo>
                    <a:pt x="3326709" y="1040874"/>
                  </a:lnTo>
                  <a:lnTo>
                    <a:pt x="3330681" y="990947"/>
                  </a:lnTo>
                  <a:lnTo>
                    <a:pt x="3333663" y="939811"/>
                  </a:lnTo>
                  <a:lnTo>
                    <a:pt x="3335607" y="888747"/>
                  </a:lnTo>
                  <a:lnTo>
                    <a:pt x="3336051" y="837809"/>
                  </a:lnTo>
                  <a:lnTo>
                    <a:pt x="3323683" y="481444"/>
                  </a:lnTo>
                  <a:lnTo>
                    <a:pt x="3333767" y="505311"/>
                  </a:lnTo>
                  <a:lnTo>
                    <a:pt x="3350304" y="552907"/>
                  </a:lnTo>
                  <a:lnTo>
                    <a:pt x="3363635" y="601282"/>
                  </a:lnTo>
                  <a:lnTo>
                    <a:pt x="3373819" y="650172"/>
                  </a:lnTo>
                  <a:lnTo>
                    <a:pt x="3381175" y="699511"/>
                  </a:lnTo>
                  <a:lnTo>
                    <a:pt x="3385829" y="747258"/>
                  </a:lnTo>
                  <a:lnTo>
                    <a:pt x="3385652" y="742269"/>
                  </a:lnTo>
                  <a:lnTo>
                    <a:pt x="3388676" y="799271"/>
                  </a:lnTo>
                  <a:close/>
                </a:path>
              </a:pathLst>
            </a:custGeom>
            <a:solidFill>
              <a:srgbClr val="D89C6B"/>
            </a:solidFill>
          </p:spPr>
          <p:txBody>
            <a:bodyPr wrap="square" lIns="0" tIns="0" rIns="0" bIns="0" rtlCol="0"/>
            <a:lstStyle/>
            <a:p>
              <a:endParaRPr sz="1440"/>
            </a:p>
          </p:txBody>
        </p:sp>
        <p:sp>
          <p:nvSpPr>
            <p:cNvPr id="17" name="object 17"/>
            <p:cNvSpPr/>
            <p:nvPr/>
          </p:nvSpPr>
          <p:spPr>
            <a:xfrm>
              <a:off x="0" y="7955664"/>
              <a:ext cx="1774825" cy="1130300"/>
            </a:xfrm>
            <a:custGeom>
              <a:avLst/>
              <a:gdLst/>
              <a:ahLst/>
              <a:cxnLst/>
              <a:rect l="l" t="t" r="r" b="b"/>
              <a:pathLst>
                <a:path w="1774825" h="1130300">
                  <a:moveTo>
                    <a:pt x="1774529" y="662540"/>
                  </a:moveTo>
                  <a:lnTo>
                    <a:pt x="1736066" y="694578"/>
                  </a:lnTo>
                  <a:lnTo>
                    <a:pt x="1697130" y="726016"/>
                  </a:lnTo>
                  <a:lnTo>
                    <a:pt x="1657715" y="756812"/>
                  </a:lnTo>
                  <a:lnTo>
                    <a:pt x="1617814" y="786925"/>
                  </a:lnTo>
                  <a:lnTo>
                    <a:pt x="1577420" y="816313"/>
                  </a:lnTo>
                  <a:lnTo>
                    <a:pt x="1536526" y="844932"/>
                  </a:lnTo>
                  <a:lnTo>
                    <a:pt x="1495125" y="872741"/>
                  </a:lnTo>
                  <a:lnTo>
                    <a:pt x="1453211" y="899697"/>
                  </a:lnTo>
                  <a:lnTo>
                    <a:pt x="1410777" y="925758"/>
                  </a:lnTo>
                  <a:lnTo>
                    <a:pt x="1367815" y="950883"/>
                  </a:lnTo>
                  <a:lnTo>
                    <a:pt x="1324320" y="975028"/>
                  </a:lnTo>
                  <a:lnTo>
                    <a:pt x="1280284" y="998151"/>
                  </a:lnTo>
                  <a:lnTo>
                    <a:pt x="1237011" y="1019212"/>
                  </a:lnTo>
                  <a:lnTo>
                    <a:pt x="1193198" y="1038464"/>
                  </a:lnTo>
                  <a:lnTo>
                    <a:pt x="1148824" y="1055903"/>
                  </a:lnTo>
                  <a:lnTo>
                    <a:pt x="1103868" y="1071522"/>
                  </a:lnTo>
                  <a:lnTo>
                    <a:pt x="1058310" y="1085315"/>
                  </a:lnTo>
                  <a:lnTo>
                    <a:pt x="1012129" y="1097276"/>
                  </a:lnTo>
                  <a:lnTo>
                    <a:pt x="965303" y="1107398"/>
                  </a:lnTo>
                  <a:lnTo>
                    <a:pt x="917812" y="1115676"/>
                  </a:lnTo>
                  <a:lnTo>
                    <a:pt x="869635" y="1122104"/>
                  </a:lnTo>
                  <a:lnTo>
                    <a:pt x="820751" y="1126674"/>
                  </a:lnTo>
                  <a:lnTo>
                    <a:pt x="771140" y="1129382"/>
                  </a:lnTo>
                  <a:lnTo>
                    <a:pt x="718589" y="1129972"/>
                  </a:lnTo>
                  <a:lnTo>
                    <a:pt x="667056" y="1127972"/>
                  </a:lnTo>
                  <a:lnTo>
                    <a:pt x="616504" y="1123378"/>
                  </a:lnTo>
                  <a:lnTo>
                    <a:pt x="566895" y="1116186"/>
                  </a:lnTo>
                  <a:lnTo>
                    <a:pt x="518191" y="1106392"/>
                  </a:lnTo>
                  <a:lnTo>
                    <a:pt x="470357" y="1093991"/>
                  </a:lnTo>
                  <a:lnTo>
                    <a:pt x="423353" y="1078981"/>
                  </a:lnTo>
                  <a:lnTo>
                    <a:pt x="377143" y="1061357"/>
                  </a:lnTo>
                  <a:lnTo>
                    <a:pt x="331690" y="1041115"/>
                  </a:lnTo>
                  <a:lnTo>
                    <a:pt x="286957" y="1018251"/>
                  </a:lnTo>
                  <a:lnTo>
                    <a:pt x="242905" y="992761"/>
                  </a:lnTo>
                  <a:lnTo>
                    <a:pt x="199498" y="964641"/>
                  </a:lnTo>
                  <a:lnTo>
                    <a:pt x="158784" y="935006"/>
                  </a:lnTo>
                  <a:lnTo>
                    <a:pt x="120163" y="903333"/>
                  </a:lnTo>
                  <a:lnTo>
                    <a:pt x="83536" y="869701"/>
                  </a:lnTo>
                  <a:lnTo>
                    <a:pt x="48805" y="834189"/>
                  </a:lnTo>
                  <a:lnTo>
                    <a:pt x="15874" y="796877"/>
                  </a:lnTo>
                  <a:lnTo>
                    <a:pt x="0" y="777036"/>
                  </a:lnTo>
                  <a:lnTo>
                    <a:pt x="0" y="0"/>
                  </a:lnTo>
                  <a:lnTo>
                    <a:pt x="41124" y="16491"/>
                  </a:lnTo>
                  <a:lnTo>
                    <a:pt x="88972" y="35145"/>
                  </a:lnTo>
                  <a:lnTo>
                    <a:pt x="136975" y="53344"/>
                  </a:lnTo>
                  <a:lnTo>
                    <a:pt x="185130" y="71105"/>
                  </a:lnTo>
                  <a:lnTo>
                    <a:pt x="233433" y="88443"/>
                  </a:lnTo>
                  <a:lnTo>
                    <a:pt x="281880" y="105375"/>
                  </a:lnTo>
                  <a:lnTo>
                    <a:pt x="330466" y="121916"/>
                  </a:lnTo>
                  <a:lnTo>
                    <a:pt x="379187" y="138083"/>
                  </a:lnTo>
                  <a:lnTo>
                    <a:pt x="428040" y="153891"/>
                  </a:lnTo>
                  <a:lnTo>
                    <a:pt x="477020" y="169357"/>
                  </a:lnTo>
                  <a:lnTo>
                    <a:pt x="526123" y="184496"/>
                  </a:lnTo>
                  <a:lnTo>
                    <a:pt x="575345" y="199325"/>
                  </a:lnTo>
                  <a:lnTo>
                    <a:pt x="674130" y="228116"/>
                  </a:lnTo>
                  <a:lnTo>
                    <a:pt x="773342" y="255856"/>
                  </a:lnTo>
                  <a:lnTo>
                    <a:pt x="872948" y="282675"/>
                  </a:lnTo>
                  <a:lnTo>
                    <a:pt x="1021817" y="321604"/>
                  </a:lnTo>
                  <a:lnTo>
                    <a:pt x="1070471" y="335212"/>
                  </a:lnTo>
                  <a:lnTo>
                    <a:pt x="1118860" y="349552"/>
                  </a:lnTo>
                  <a:lnTo>
                    <a:pt x="1166966" y="364653"/>
                  </a:lnTo>
                  <a:lnTo>
                    <a:pt x="1214771" y="380543"/>
                  </a:lnTo>
                  <a:lnTo>
                    <a:pt x="1262257" y="397252"/>
                  </a:lnTo>
                  <a:lnTo>
                    <a:pt x="1309408" y="414807"/>
                  </a:lnTo>
                  <a:lnTo>
                    <a:pt x="1356205" y="433237"/>
                  </a:lnTo>
                  <a:lnTo>
                    <a:pt x="1402631" y="452572"/>
                  </a:lnTo>
                  <a:lnTo>
                    <a:pt x="1448668" y="472839"/>
                  </a:lnTo>
                  <a:lnTo>
                    <a:pt x="1494298" y="494067"/>
                  </a:lnTo>
                  <a:lnTo>
                    <a:pt x="1539504" y="516286"/>
                  </a:lnTo>
                  <a:lnTo>
                    <a:pt x="1584268" y="539523"/>
                  </a:lnTo>
                  <a:lnTo>
                    <a:pt x="1628572" y="563807"/>
                  </a:lnTo>
                  <a:lnTo>
                    <a:pt x="1672400" y="589166"/>
                  </a:lnTo>
                  <a:lnTo>
                    <a:pt x="1715732" y="615631"/>
                  </a:lnTo>
                  <a:lnTo>
                    <a:pt x="1758552" y="643228"/>
                  </a:lnTo>
                  <a:lnTo>
                    <a:pt x="1769730" y="656594"/>
                  </a:lnTo>
                  <a:lnTo>
                    <a:pt x="1774529" y="662540"/>
                  </a:lnTo>
                  <a:close/>
                </a:path>
              </a:pathLst>
            </a:custGeom>
            <a:solidFill>
              <a:srgbClr val="E3D8D4"/>
            </a:solidFill>
          </p:spPr>
          <p:txBody>
            <a:bodyPr wrap="square" lIns="0" tIns="0" rIns="0" bIns="0" rtlCol="0"/>
            <a:lstStyle/>
            <a:p>
              <a:endParaRPr sz="1440"/>
            </a:p>
          </p:txBody>
        </p:sp>
      </p:grpSp>
      <p:pic>
        <p:nvPicPr>
          <p:cNvPr id="18" name="object 18"/>
          <p:cNvPicPr/>
          <p:nvPr/>
        </p:nvPicPr>
        <p:blipFill>
          <a:blip r:embed="rId2" cstate="print"/>
          <a:stretch>
            <a:fillRect/>
          </a:stretch>
        </p:blipFill>
        <p:spPr>
          <a:xfrm>
            <a:off x="1523378" y="3917109"/>
            <a:ext cx="5135879" cy="1264919"/>
          </a:xfrm>
          <a:prstGeom prst="rect">
            <a:avLst/>
          </a:prstGeom>
        </p:spPr>
      </p:pic>
      <p:pic>
        <p:nvPicPr>
          <p:cNvPr id="19" name="object 19"/>
          <p:cNvPicPr/>
          <p:nvPr/>
        </p:nvPicPr>
        <p:blipFill>
          <a:blip r:embed="rId3" cstate="print"/>
          <a:stretch>
            <a:fillRect/>
          </a:stretch>
        </p:blipFill>
        <p:spPr>
          <a:xfrm>
            <a:off x="8048638" y="3917109"/>
            <a:ext cx="5227319" cy="1249679"/>
          </a:xfrm>
          <a:prstGeom prst="rect">
            <a:avLst/>
          </a:prstGeom>
        </p:spPr>
      </p:pic>
      <p:sp>
        <p:nvSpPr>
          <p:cNvPr id="21" name="object 21"/>
          <p:cNvSpPr txBox="1"/>
          <p:nvPr/>
        </p:nvSpPr>
        <p:spPr>
          <a:xfrm>
            <a:off x="1513218" y="1632466"/>
            <a:ext cx="12189968" cy="2023118"/>
          </a:xfrm>
          <a:prstGeom prst="rect">
            <a:avLst/>
          </a:prstGeom>
        </p:spPr>
        <p:txBody>
          <a:bodyPr vert="horz" wrap="square" lIns="0" tIns="10160" rIns="0" bIns="0" rtlCol="0">
            <a:spAutoFit/>
          </a:bodyPr>
          <a:lstStyle/>
          <a:p>
            <a:pPr marL="10160" marR="4064">
              <a:lnSpc>
                <a:spcPct val="114599"/>
              </a:lnSpc>
              <a:spcBef>
                <a:spcPts val="80"/>
              </a:spcBef>
              <a:tabLst>
                <a:tab pos="1919732" algn="l"/>
                <a:tab pos="2536952" algn="l"/>
              </a:tabLst>
            </a:pPr>
            <a:r>
              <a:rPr sz="2400" b="1" spc="80" dirty="0">
                <a:solidFill>
                  <a:srgbClr val="152540"/>
                </a:solidFill>
                <a:latin typeface="Trebuchet MS"/>
                <a:cs typeface="Trebuchet MS"/>
              </a:rPr>
              <a:t>Core</a:t>
            </a:r>
            <a:r>
              <a:rPr sz="2400" b="1" spc="-16" dirty="0">
                <a:solidFill>
                  <a:srgbClr val="152540"/>
                </a:solidFill>
                <a:latin typeface="Trebuchet MS"/>
                <a:cs typeface="Trebuchet MS"/>
              </a:rPr>
              <a:t> </a:t>
            </a:r>
            <a:r>
              <a:rPr sz="2400" b="1" spc="-8" dirty="0">
                <a:solidFill>
                  <a:srgbClr val="152540"/>
                </a:solidFill>
                <a:latin typeface="Trebuchet MS"/>
                <a:cs typeface="Trebuchet MS"/>
              </a:rPr>
              <a:t>Principles:</a:t>
            </a:r>
            <a:r>
              <a:rPr sz="2400" b="1" dirty="0">
                <a:solidFill>
                  <a:srgbClr val="152540"/>
                </a:solidFill>
                <a:latin typeface="Trebuchet MS"/>
                <a:cs typeface="Trebuchet MS"/>
              </a:rPr>
              <a:t>	</a:t>
            </a:r>
            <a:r>
              <a:rPr sz="2400" spc="-76" dirty="0">
                <a:solidFill>
                  <a:srgbClr val="152540"/>
                </a:solidFill>
                <a:latin typeface="Trebuchet MS"/>
                <a:cs typeface="Trebuchet MS"/>
              </a:rPr>
              <a:t>The</a:t>
            </a:r>
            <a:r>
              <a:rPr sz="2400" spc="-20" dirty="0">
                <a:solidFill>
                  <a:srgbClr val="152540"/>
                </a:solidFill>
                <a:latin typeface="Trebuchet MS"/>
                <a:cs typeface="Trebuchet MS"/>
              </a:rPr>
              <a:t> </a:t>
            </a:r>
            <a:r>
              <a:rPr sz="2400" spc="-32" dirty="0">
                <a:solidFill>
                  <a:srgbClr val="152540"/>
                </a:solidFill>
                <a:latin typeface="Trebuchet MS"/>
                <a:cs typeface="Trebuchet MS"/>
              </a:rPr>
              <a:t>distribution</a:t>
            </a:r>
            <a:r>
              <a:rPr sz="2400" spc="-16" dirty="0">
                <a:solidFill>
                  <a:srgbClr val="152540"/>
                </a:solidFill>
                <a:latin typeface="Trebuchet MS"/>
                <a:cs typeface="Trebuchet MS"/>
              </a:rPr>
              <a:t> </a:t>
            </a:r>
            <a:r>
              <a:rPr sz="2400" dirty="0">
                <a:solidFill>
                  <a:srgbClr val="152540"/>
                </a:solidFill>
                <a:latin typeface="Trebuchet MS"/>
                <a:cs typeface="Trebuchet MS"/>
              </a:rPr>
              <a:t>is</a:t>
            </a:r>
            <a:r>
              <a:rPr sz="2400" spc="-16" dirty="0">
                <a:solidFill>
                  <a:srgbClr val="152540"/>
                </a:solidFill>
                <a:latin typeface="Trebuchet MS"/>
                <a:cs typeface="Trebuchet MS"/>
              </a:rPr>
              <a:t> </a:t>
            </a:r>
            <a:r>
              <a:rPr sz="2400" dirty="0">
                <a:solidFill>
                  <a:srgbClr val="152540"/>
                </a:solidFill>
                <a:latin typeface="Trebuchet MS"/>
                <a:cs typeface="Trebuchet MS"/>
              </a:rPr>
              <a:t>defined</a:t>
            </a:r>
            <a:r>
              <a:rPr sz="2400" spc="-16" dirty="0">
                <a:solidFill>
                  <a:srgbClr val="152540"/>
                </a:solidFill>
                <a:latin typeface="Trebuchet MS"/>
                <a:cs typeface="Trebuchet MS"/>
              </a:rPr>
              <a:t> </a:t>
            </a:r>
            <a:r>
              <a:rPr sz="2400" dirty="0">
                <a:solidFill>
                  <a:srgbClr val="152540"/>
                </a:solidFill>
                <a:latin typeface="Trebuchet MS"/>
                <a:cs typeface="Trebuchet MS"/>
              </a:rPr>
              <a:t>for</a:t>
            </a:r>
            <a:r>
              <a:rPr sz="2400" spc="-16" dirty="0">
                <a:solidFill>
                  <a:srgbClr val="152540"/>
                </a:solidFill>
                <a:latin typeface="Trebuchet MS"/>
                <a:cs typeface="Trebuchet MS"/>
              </a:rPr>
              <a:t> </a:t>
            </a:r>
            <a:r>
              <a:rPr sz="2400" b="1" dirty="0">
                <a:solidFill>
                  <a:srgbClr val="152540"/>
                </a:solidFill>
                <a:latin typeface="Trebuchet MS"/>
                <a:cs typeface="Trebuchet MS"/>
              </a:rPr>
              <a:t>positive</a:t>
            </a:r>
            <a:r>
              <a:rPr sz="2400" b="1" spc="-16" dirty="0">
                <a:solidFill>
                  <a:srgbClr val="152540"/>
                </a:solidFill>
                <a:latin typeface="Trebuchet MS"/>
                <a:cs typeface="Trebuchet MS"/>
              </a:rPr>
              <a:t> </a:t>
            </a:r>
            <a:r>
              <a:rPr sz="2400" spc="-8" dirty="0">
                <a:solidFill>
                  <a:srgbClr val="152540"/>
                </a:solidFill>
                <a:latin typeface="Trebuchet MS"/>
                <a:cs typeface="Trebuchet MS"/>
              </a:rPr>
              <a:t>numbers</a:t>
            </a:r>
            <a:r>
              <a:rPr sz="2400" spc="-16" dirty="0">
                <a:solidFill>
                  <a:srgbClr val="152540"/>
                </a:solidFill>
                <a:latin typeface="Trebuchet MS"/>
                <a:cs typeface="Trebuchet MS"/>
              </a:rPr>
              <a:t> </a:t>
            </a:r>
            <a:r>
              <a:rPr sz="2400" spc="40" dirty="0">
                <a:solidFill>
                  <a:srgbClr val="152540"/>
                </a:solidFill>
                <a:latin typeface="Trebuchet MS"/>
                <a:cs typeface="Trebuchet MS"/>
              </a:rPr>
              <a:t>and</a:t>
            </a:r>
            <a:r>
              <a:rPr sz="2400" spc="-16" dirty="0">
                <a:solidFill>
                  <a:srgbClr val="152540"/>
                </a:solidFill>
                <a:latin typeface="Trebuchet MS"/>
                <a:cs typeface="Trebuchet MS"/>
              </a:rPr>
              <a:t> </a:t>
            </a:r>
            <a:r>
              <a:rPr sz="2400" dirty="0">
                <a:solidFill>
                  <a:srgbClr val="152540"/>
                </a:solidFill>
                <a:latin typeface="Trebuchet MS"/>
                <a:cs typeface="Trebuchet MS"/>
              </a:rPr>
              <a:t>tends</a:t>
            </a:r>
            <a:r>
              <a:rPr sz="2400" spc="-16" dirty="0">
                <a:solidFill>
                  <a:srgbClr val="152540"/>
                </a:solidFill>
                <a:latin typeface="Trebuchet MS"/>
                <a:cs typeface="Trebuchet MS"/>
              </a:rPr>
              <a:t> </a:t>
            </a:r>
            <a:r>
              <a:rPr sz="2400" dirty="0">
                <a:solidFill>
                  <a:srgbClr val="152540"/>
                </a:solidFill>
                <a:latin typeface="Trebuchet MS"/>
                <a:cs typeface="Trebuchet MS"/>
              </a:rPr>
              <a:t>to</a:t>
            </a:r>
            <a:r>
              <a:rPr sz="2400" spc="-16" dirty="0">
                <a:solidFill>
                  <a:srgbClr val="152540"/>
                </a:solidFill>
                <a:latin typeface="Trebuchet MS"/>
                <a:cs typeface="Trebuchet MS"/>
              </a:rPr>
              <a:t> </a:t>
            </a:r>
            <a:r>
              <a:rPr sz="2400" dirty="0">
                <a:solidFill>
                  <a:srgbClr val="152540"/>
                </a:solidFill>
                <a:latin typeface="Trebuchet MS"/>
                <a:cs typeface="Trebuchet MS"/>
              </a:rPr>
              <a:t>be</a:t>
            </a:r>
            <a:r>
              <a:rPr sz="2400" spc="-16" dirty="0">
                <a:solidFill>
                  <a:srgbClr val="152540"/>
                </a:solidFill>
                <a:latin typeface="Trebuchet MS"/>
                <a:cs typeface="Trebuchet MS"/>
              </a:rPr>
              <a:t> </a:t>
            </a:r>
            <a:r>
              <a:rPr sz="2400" b="1" spc="-8" dirty="0">
                <a:solidFill>
                  <a:srgbClr val="152540"/>
                </a:solidFill>
                <a:latin typeface="Trebuchet MS"/>
                <a:cs typeface="Trebuchet MS"/>
              </a:rPr>
              <a:t>right- </a:t>
            </a:r>
            <a:r>
              <a:rPr sz="2400" b="1" spc="68" dirty="0">
                <a:solidFill>
                  <a:srgbClr val="152540"/>
                </a:solidFill>
                <a:latin typeface="Trebuchet MS"/>
                <a:cs typeface="Trebuchet MS"/>
              </a:rPr>
              <a:t>skewed</a:t>
            </a:r>
            <a:r>
              <a:rPr sz="2400" b="1" spc="-4" dirty="0">
                <a:solidFill>
                  <a:srgbClr val="152540"/>
                </a:solidFill>
                <a:latin typeface="Trebuchet MS"/>
                <a:cs typeface="Trebuchet MS"/>
              </a:rPr>
              <a:t> </a:t>
            </a:r>
            <a:r>
              <a:rPr sz="2400" spc="20" dirty="0">
                <a:solidFill>
                  <a:srgbClr val="152540"/>
                </a:solidFill>
                <a:latin typeface="Trebuchet MS"/>
                <a:cs typeface="Trebuchet MS"/>
              </a:rPr>
              <a:t>and</a:t>
            </a:r>
            <a:r>
              <a:rPr sz="2400" dirty="0">
                <a:solidFill>
                  <a:srgbClr val="152540"/>
                </a:solidFill>
                <a:latin typeface="Trebuchet MS"/>
                <a:cs typeface="Trebuchet MS"/>
              </a:rPr>
              <a:t>	</a:t>
            </a:r>
            <a:r>
              <a:rPr sz="2400" b="1" spc="44" dirty="0">
                <a:solidFill>
                  <a:srgbClr val="152540"/>
                </a:solidFill>
                <a:latin typeface="Trebuchet MS"/>
                <a:cs typeface="Trebuchet MS"/>
              </a:rPr>
              <a:t>heteroscedastic</a:t>
            </a:r>
            <a:r>
              <a:rPr sz="2400" spc="44" dirty="0">
                <a:solidFill>
                  <a:srgbClr val="152540"/>
                </a:solidFill>
                <a:latin typeface="Trebuchet MS"/>
                <a:cs typeface="Trebuchet MS"/>
              </a:rPr>
              <a:t>.</a:t>
            </a:r>
            <a:r>
              <a:rPr sz="2400" spc="-36" dirty="0">
                <a:solidFill>
                  <a:srgbClr val="152540"/>
                </a:solidFill>
                <a:latin typeface="Trebuchet MS"/>
                <a:cs typeface="Trebuchet MS"/>
              </a:rPr>
              <a:t> </a:t>
            </a:r>
            <a:r>
              <a:rPr sz="2400" spc="-76" dirty="0">
                <a:solidFill>
                  <a:srgbClr val="152540"/>
                </a:solidFill>
                <a:latin typeface="Trebuchet MS"/>
                <a:cs typeface="Trebuchet MS"/>
              </a:rPr>
              <a:t>The</a:t>
            </a:r>
            <a:r>
              <a:rPr sz="2400" spc="-32" dirty="0">
                <a:solidFill>
                  <a:srgbClr val="152540"/>
                </a:solidFill>
                <a:latin typeface="Trebuchet MS"/>
                <a:cs typeface="Trebuchet MS"/>
              </a:rPr>
              <a:t> </a:t>
            </a:r>
            <a:r>
              <a:rPr sz="2400" b="1" spc="48" dirty="0">
                <a:solidFill>
                  <a:srgbClr val="152540"/>
                </a:solidFill>
                <a:latin typeface="Trebuchet MS"/>
                <a:cs typeface="Trebuchet MS"/>
              </a:rPr>
              <a:t>mean</a:t>
            </a:r>
            <a:r>
              <a:rPr sz="2400" b="1" spc="-32" dirty="0">
                <a:solidFill>
                  <a:srgbClr val="152540"/>
                </a:solidFill>
                <a:latin typeface="Trebuchet MS"/>
                <a:cs typeface="Trebuchet MS"/>
              </a:rPr>
              <a:t> </a:t>
            </a:r>
            <a:r>
              <a:rPr sz="2400" dirty="0">
                <a:solidFill>
                  <a:srgbClr val="152540"/>
                </a:solidFill>
                <a:latin typeface="Trebuchet MS"/>
                <a:cs typeface="Trebuchet MS"/>
              </a:rPr>
              <a:t>is</a:t>
            </a:r>
            <a:r>
              <a:rPr sz="2400" spc="-32" dirty="0">
                <a:solidFill>
                  <a:srgbClr val="152540"/>
                </a:solidFill>
                <a:latin typeface="Trebuchet MS"/>
                <a:cs typeface="Trebuchet MS"/>
              </a:rPr>
              <a:t> linked </a:t>
            </a:r>
            <a:r>
              <a:rPr sz="2400" dirty="0">
                <a:solidFill>
                  <a:srgbClr val="152540"/>
                </a:solidFill>
                <a:latin typeface="Trebuchet MS"/>
                <a:cs typeface="Trebuchet MS"/>
              </a:rPr>
              <a:t>to</a:t>
            </a:r>
            <a:r>
              <a:rPr sz="2400" spc="-32" dirty="0">
                <a:solidFill>
                  <a:srgbClr val="152540"/>
                </a:solidFill>
                <a:latin typeface="Trebuchet MS"/>
                <a:cs typeface="Trebuchet MS"/>
              </a:rPr>
              <a:t> </a:t>
            </a:r>
            <a:r>
              <a:rPr sz="2400" dirty="0">
                <a:solidFill>
                  <a:srgbClr val="152540"/>
                </a:solidFill>
                <a:latin typeface="Trebuchet MS"/>
                <a:cs typeface="Trebuchet MS"/>
              </a:rPr>
              <a:t>predictors</a:t>
            </a:r>
            <a:r>
              <a:rPr sz="2400" spc="-32" dirty="0">
                <a:solidFill>
                  <a:srgbClr val="152540"/>
                </a:solidFill>
                <a:latin typeface="Trebuchet MS"/>
                <a:cs typeface="Trebuchet MS"/>
              </a:rPr>
              <a:t> </a:t>
            </a:r>
            <a:r>
              <a:rPr sz="2400" dirty="0">
                <a:solidFill>
                  <a:srgbClr val="152540"/>
                </a:solidFill>
                <a:latin typeface="Trebuchet MS"/>
                <a:cs typeface="Trebuchet MS"/>
              </a:rPr>
              <a:t>by</a:t>
            </a:r>
            <a:r>
              <a:rPr sz="2400" spc="-32" dirty="0">
                <a:solidFill>
                  <a:srgbClr val="152540"/>
                </a:solidFill>
                <a:latin typeface="Trebuchet MS"/>
                <a:cs typeface="Trebuchet MS"/>
              </a:rPr>
              <a:t> </a:t>
            </a:r>
            <a:r>
              <a:rPr sz="2400" dirty="0">
                <a:solidFill>
                  <a:srgbClr val="152540"/>
                </a:solidFill>
                <a:latin typeface="Trebuchet MS"/>
                <a:cs typeface="Trebuchet MS"/>
              </a:rPr>
              <a:t>using</a:t>
            </a:r>
            <a:r>
              <a:rPr sz="2400" spc="-32" dirty="0">
                <a:solidFill>
                  <a:srgbClr val="152540"/>
                </a:solidFill>
                <a:latin typeface="Trebuchet MS"/>
                <a:cs typeface="Trebuchet MS"/>
              </a:rPr>
              <a:t> </a:t>
            </a:r>
            <a:r>
              <a:rPr sz="2400" b="1" spc="100" dirty="0">
                <a:solidFill>
                  <a:srgbClr val="152540"/>
                </a:solidFill>
                <a:latin typeface="Trebuchet MS"/>
                <a:cs typeface="Trebuchet MS"/>
              </a:rPr>
              <a:t>log</a:t>
            </a:r>
            <a:r>
              <a:rPr sz="2400" b="1" spc="-32" dirty="0">
                <a:solidFill>
                  <a:srgbClr val="152540"/>
                </a:solidFill>
                <a:latin typeface="Trebuchet MS"/>
                <a:cs typeface="Trebuchet MS"/>
              </a:rPr>
              <a:t> </a:t>
            </a:r>
            <a:r>
              <a:rPr sz="2400" spc="20" dirty="0">
                <a:solidFill>
                  <a:srgbClr val="152540"/>
                </a:solidFill>
                <a:latin typeface="Trebuchet MS"/>
                <a:cs typeface="Trebuchet MS"/>
              </a:rPr>
              <a:t>and </a:t>
            </a:r>
            <a:r>
              <a:rPr sz="2400" b="1" dirty="0">
                <a:solidFill>
                  <a:srgbClr val="152540"/>
                </a:solidFill>
                <a:latin typeface="Trebuchet MS"/>
                <a:cs typeface="Trebuchet MS"/>
              </a:rPr>
              <a:t>inverse</a:t>
            </a:r>
            <a:r>
              <a:rPr sz="2400" b="1" spc="20" dirty="0">
                <a:solidFill>
                  <a:srgbClr val="152540"/>
                </a:solidFill>
                <a:latin typeface="Trebuchet MS"/>
                <a:cs typeface="Trebuchet MS"/>
              </a:rPr>
              <a:t> </a:t>
            </a:r>
            <a:r>
              <a:rPr sz="2400" spc="-8" dirty="0">
                <a:solidFill>
                  <a:srgbClr val="152540"/>
                </a:solidFill>
                <a:latin typeface="Trebuchet MS"/>
                <a:cs typeface="Trebuchet MS"/>
              </a:rPr>
              <a:t>variables.</a:t>
            </a:r>
            <a:r>
              <a:rPr sz="2400" spc="24" dirty="0">
                <a:solidFill>
                  <a:srgbClr val="152540"/>
                </a:solidFill>
                <a:latin typeface="Trebuchet MS"/>
                <a:cs typeface="Trebuchet MS"/>
              </a:rPr>
              <a:t> </a:t>
            </a:r>
            <a:r>
              <a:rPr sz="2400" dirty="0">
                <a:solidFill>
                  <a:srgbClr val="152540"/>
                </a:solidFill>
                <a:latin typeface="Trebuchet MS"/>
                <a:cs typeface="Trebuchet MS"/>
              </a:rPr>
              <a:t>Has</a:t>
            </a:r>
            <a:r>
              <a:rPr sz="2400" spc="20" dirty="0">
                <a:solidFill>
                  <a:srgbClr val="152540"/>
                </a:solidFill>
                <a:latin typeface="Trebuchet MS"/>
                <a:cs typeface="Trebuchet MS"/>
              </a:rPr>
              <a:t> </a:t>
            </a:r>
            <a:r>
              <a:rPr sz="2400" spc="100" dirty="0">
                <a:solidFill>
                  <a:srgbClr val="152540"/>
                </a:solidFill>
                <a:latin typeface="Trebuchet MS"/>
                <a:cs typeface="Trebuchet MS"/>
              </a:rPr>
              <a:t>a</a:t>
            </a:r>
            <a:r>
              <a:rPr sz="2400" spc="24" dirty="0">
                <a:solidFill>
                  <a:srgbClr val="152540"/>
                </a:solidFill>
                <a:latin typeface="Trebuchet MS"/>
                <a:cs typeface="Trebuchet MS"/>
              </a:rPr>
              <a:t> </a:t>
            </a:r>
            <a:r>
              <a:rPr sz="2400" b="1" spc="104" dirty="0">
                <a:solidFill>
                  <a:srgbClr val="152540"/>
                </a:solidFill>
                <a:latin typeface="Trebuchet MS"/>
                <a:cs typeface="Trebuchet MS"/>
              </a:rPr>
              <a:t>shape</a:t>
            </a:r>
            <a:r>
              <a:rPr sz="2400" b="1" spc="-24" dirty="0">
                <a:solidFill>
                  <a:srgbClr val="152540"/>
                </a:solidFill>
                <a:latin typeface="Trebuchet MS"/>
                <a:cs typeface="Trebuchet MS"/>
              </a:rPr>
              <a:t> </a:t>
            </a:r>
            <a:r>
              <a:rPr sz="2400" b="1" spc="44" dirty="0">
                <a:solidFill>
                  <a:srgbClr val="152540"/>
                </a:solidFill>
                <a:latin typeface="Trebuchet MS"/>
                <a:cs typeface="Trebuchet MS"/>
              </a:rPr>
              <a:t>parameter</a:t>
            </a:r>
            <a:r>
              <a:rPr sz="2400" b="1" spc="-28" dirty="0">
                <a:solidFill>
                  <a:srgbClr val="152540"/>
                </a:solidFill>
                <a:latin typeface="Trebuchet MS"/>
                <a:cs typeface="Trebuchet MS"/>
              </a:rPr>
              <a:t> </a:t>
            </a:r>
            <a:r>
              <a:rPr sz="2400" b="1" spc="-84" dirty="0">
                <a:solidFill>
                  <a:srgbClr val="152540"/>
                </a:solidFill>
                <a:latin typeface="Trebuchet MS"/>
                <a:cs typeface="Trebuchet MS"/>
              </a:rPr>
              <a:t>(</a:t>
            </a:r>
            <a:r>
              <a:rPr sz="2400" spc="-84" dirty="0">
                <a:solidFill>
                  <a:srgbClr val="152540"/>
                </a:solidFill>
                <a:latin typeface="Arial Black"/>
                <a:cs typeface="Arial Black"/>
              </a:rPr>
              <a:t>α</a:t>
            </a:r>
            <a:r>
              <a:rPr sz="2400" b="1" spc="-84" dirty="0">
                <a:solidFill>
                  <a:srgbClr val="152540"/>
                </a:solidFill>
                <a:latin typeface="Trebuchet MS"/>
                <a:cs typeface="Trebuchet MS"/>
              </a:rPr>
              <a:t>)</a:t>
            </a:r>
            <a:r>
              <a:rPr sz="2400" b="1" spc="24" dirty="0">
                <a:solidFill>
                  <a:srgbClr val="152540"/>
                </a:solidFill>
                <a:latin typeface="Trebuchet MS"/>
                <a:cs typeface="Trebuchet MS"/>
              </a:rPr>
              <a:t> </a:t>
            </a:r>
            <a:r>
              <a:rPr sz="2400" spc="40" dirty="0">
                <a:solidFill>
                  <a:srgbClr val="152540"/>
                </a:solidFill>
                <a:latin typeface="Trebuchet MS"/>
                <a:cs typeface="Trebuchet MS"/>
              </a:rPr>
              <a:t>and</a:t>
            </a:r>
            <a:r>
              <a:rPr sz="2400" spc="24" dirty="0">
                <a:solidFill>
                  <a:srgbClr val="152540"/>
                </a:solidFill>
                <a:latin typeface="Trebuchet MS"/>
                <a:cs typeface="Trebuchet MS"/>
              </a:rPr>
              <a:t> </a:t>
            </a:r>
            <a:r>
              <a:rPr sz="2400" spc="100" dirty="0">
                <a:solidFill>
                  <a:srgbClr val="152540"/>
                </a:solidFill>
                <a:latin typeface="Trebuchet MS"/>
                <a:cs typeface="Trebuchet MS"/>
              </a:rPr>
              <a:t>a</a:t>
            </a:r>
            <a:r>
              <a:rPr sz="2400" spc="20" dirty="0">
                <a:solidFill>
                  <a:srgbClr val="152540"/>
                </a:solidFill>
                <a:latin typeface="Trebuchet MS"/>
                <a:cs typeface="Trebuchet MS"/>
              </a:rPr>
              <a:t> </a:t>
            </a:r>
            <a:r>
              <a:rPr sz="2400" b="1" spc="116" dirty="0">
                <a:solidFill>
                  <a:srgbClr val="152540"/>
                </a:solidFill>
                <a:latin typeface="Trebuchet MS"/>
                <a:cs typeface="Trebuchet MS"/>
              </a:rPr>
              <a:t>scale</a:t>
            </a:r>
            <a:r>
              <a:rPr sz="2400" b="1" spc="-24" dirty="0">
                <a:solidFill>
                  <a:srgbClr val="152540"/>
                </a:solidFill>
                <a:latin typeface="Trebuchet MS"/>
                <a:cs typeface="Trebuchet MS"/>
              </a:rPr>
              <a:t> </a:t>
            </a:r>
            <a:r>
              <a:rPr sz="2400" b="1" spc="44" dirty="0">
                <a:solidFill>
                  <a:srgbClr val="152540"/>
                </a:solidFill>
                <a:latin typeface="Trebuchet MS"/>
                <a:cs typeface="Trebuchet MS"/>
              </a:rPr>
              <a:t>parameter</a:t>
            </a:r>
            <a:r>
              <a:rPr sz="2400" b="1" spc="-24" dirty="0">
                <a:solidFill>
                  <a:srgbClr val="152540"/>
                </a:solidFill>
                <a:latin typeface="Trebuchet MS"/>
                <a:cs typeface="Trebuchet MS"/>
              </a:rPr>
              <a:t> </a:t>
            </a:r>
            <a:r>
              <a:rPr sz="2400" b="1" spc="-16" dirty="0">
                <a:solidFill>
                  <a:srgbClr val="152540"/>
                </a:solidFill>
                <a:latin typeface="Trebuchet MS"/>
                <a:cs typeface="Trebuchet MS"/>
              </a:rPr>
              <a:t>(</a:t>
            </a:r>
            <a:r>
              <a:rPr sz="2400" spc="-16" dirty="0">
                <a:solidFill>
                  <a:srgbClr val="152540"/>
                </a:solidFill>
                <a:latin typeface="Arial Black"/>
                <a:cs typeface="Arial Black"/>
              </a:rPr>
              <a:t>θ</a:t>
            </a:r>
            <a:r>
              <a:rPr sz="2400" b="1" spc="-16" dirty="0">
                <a:solidFill>
                  <a:srgbClr val="152540"/>
                </a:solidFill>
                <a:latin typeface="Trebuchet MS"/>
                <a:cs typeface="Trebuchet MS"/>
              </a:rPr>
              <a:t>)</a:t>
            </a:r>
            <a:r>
              <a:rPr sz="2400" spc="-16" dirty="0">
                <a:solidFill>
                  <a:srgbClr val="152540"/>
                </a:solidFill>
                <a:latin typeface="Trebuchet MS"/>
                <a:cs typeface="Trebuchet MS"/>
              </a:rPr>
              <a:t>.</a:t>
            </a:r>
            <a:endParaRPr sz="2400" dirty="0">
              <a:latin typeface="Trebuchet MS"/>
              <a:cs typeface="Trebuchet MS"/>
            </a:endParaRPr>
          </a:p>
          <a:p>
            <a:pPr>
              <a:spcBef>
                <a:spcPts val="36"/>
              </a:spcBef>
            </a:pPr>
            <a:endParaRPr sz="2400" dirty="0">
              <a:latin typeface="Trebuchet MS"/>
              <a:cs typeface="Trebuchet MS"/>
            </a:endParaRPr>
          </a:p>
          <a:p>
            <a:pPr marL="10160">
              <a:tabLst>
                <a:tab pos="6572504" algn="l"/>
              </a:tabLst>
            </a:pPr>
            <a:r>
              <a:rPr sz="2400" b="1" spc="-16" dirty="0">
                <a:solidFill>
                  <a:srgbClr val="152540"/>
                </a:solidFill>
                <a:latin typeface="Trebuchet MS"/>
                <a:cs typeface="Trebuchet MS"/>
              </a:rPr>
              <a:t>PDF:</a:t>
            </a:r>
            <a:r>
              <a:rPr sz="2400" b="1" dirty="0">
                <a:solidFill>
                  <a:srgbClr val="152540"/>
                </a:solidFill>
                <a:latin typeface="Trebuchet MS"/>
                <a:cs typeface="Trebuchet MS"/>
              </a:rPr>
              <a:t>	</a:t>
            </a:r>
            <a:r>
              <a:rPr sz="2400" b="1" spc="-16" dirty="0">
                <a:solidFill>
                  <a:srgbClr val="152540"/>
                </a:solidFill>
                <a:latin typeface="Trebuchet MS"/>
                <a:cs typeface="Trebuchet MS"/>
              </a:rPr>
              <a:t>CDF:</a:t>
            </a:r>
            <a:endParaRPr sz="2400" dirty="0">
              <a:latin typeface="Trebuchet MS"/>
              <a:cs typeface="Trebuchet MS"/>
            </a:endParaRPr>
          </a:p>
        </p:txBody>
      </p:sp>
      <p:sp>
        <p:nvSpPr>
          <p:cNvPr id="23" name="Title 22">
            <a:extLst>
              <a:ext uri="{FF2B5EF4-FFF2-40B4-BE49-F238E27FC236}">
                <a16:creationId xmlns:a16="http://schemas.microsoft.com/office/drawing/2014/main" id="{1ABF451C-8FF7-58E6-4728-D1CD2DAB84DD}"/>
              </a:ext>
            </a:extLst>
          </p:cNvPr>
          <p:cNvSpPr>
            <a:spLocks noGrp="1"/>
          </p:cNvSpPr>
          <p:nvPr>
            <p:ph type="title"/>
          </p:nvPr>
        </p:nvSpPr>
        <p:spPr/>
        <p:txBody>
          <a:bodyPr/>
          <a:lstStyle/>
          <a:p>
            <a:endParaRPr lang="en-GB"/>
          </a:p>
        </p:txBody>
      </p:sp>
      <p:sp>
        <p:nvSpPr>
          <p:cNvPr id="25" name="TextBox 24">
            <a:extLst>
              <a:ext uri="{FF2B5EF4-FFF2-40B4-BE49-F238E27FC236}">
                <a16:creationId xmlns:a16="http://schemas.microsoft.com/office/drawing/2014/main" id="{1BD83948-FB0D-43BB-D04C-AD7EB18A79E0}"/>
              </a:ext>
            </a:extLst>
          </p:cNvPr>
          <p:cNvSpPr txBox="1"/>
          <p:nvPr/>
        </p:nvSpPr>
        <p:spPr>
          <a:xfrm>
            <a:off x="3042487" y="5288041"/>
            <a:ext cx="8692313" cy="2585323"/>
          </a:xfrm>
          <a:prstGeom prst="rect">
            <a:avLst/>
          </a:prstGeom>
          <a:noFill/>
        </p:spPr>
        <p:txBody>
          <a:bodyPr wrap="square">
            <a:spAutoFit/>
          </a:bodyPr>
          <a:lstStyle/>
          <a:p>
            <a:r>
              <a:rPr lang="es-ES" dirty="0"/>
              <a:t>Minimización de la </a:t>
            </a:r>
            <a:r>
              <a:rPr lang="es-ES" dirty="0" err="1"/>
              <a:t>devianza</a:t>
            </a:r>
            <a:r>
              <a:rPr lang="es-ES" dirty="0"/>
              <a:t> (</a:t>
            </a:r>
            <a:r>
              <a:rPr lang="es-ES" dirty="0" err="1"/>
              <a:t>Deviance</a:t>
            </a:r>
            <a:r>
              <a:rPr lang="es-ES" dirty="0"/>
              <a:t>): los GLM suelen reportar una medida llamada </a:t>
            </a:r>
            <a:r>
              <a:rPr lang="es-ES" dirty="0" err="1"/>
              <a:t>devianza</a:t>
            </a:r>
            <a:r>
              <a:rPr lang="es-ES" dirty="0"/>
              <a:t>. La </a:t>
            </a:r>
            <a:r>
              <a:rPr lang="es-ES" dirty="0" err="1"/>
              <a:t>devianza</a:t>
            </a:r>
            <a:r>
              <a:rPr lang="es-ES" dirty="0"/>
              <a:t> es una medida de qué tan bien el modelo ajusta los datos, y es un análogo a la suma de cuadrados de los residuos en la regresión lineal. De hecho, la </a:t>
            </a:r>
            <a:r>
              <a:rPr lang="es-ES" dirty="0" err="1"/>
              <a:t>devianza</a:t>
            </a:r>
            <a:r>
              <a:rPr lang="es-ES" dirty="0"/>
              <a:t> se define como:</a:t>
            </a:r>
          </a:p>
          <a:p>
            <a:r>
              <a:rPr lang="es-ES" dirty="0"/>
              <a:t>D=−2×(log-verosimilitud del modelo ajustado−log-verosimilitud del modelo saturado)</a:t>
            </a:r>
          </a:p>
          <a:p>
            <a:endParaRPr lang="es-ES" dirty="0"/>
          </a:p>
          <a:p>
            <a:r>
              <a:rPr lang="es-ES" dirty="0"/>
              <a:t>Un modelo saturado es aquel que tiene tantos parámetros como observaciones (puntos de datos). Esto le permite "memorizar" cada punto de dato individualmente, de modo que la predicción del modelo para cada observación es exactamente igual al valor real observado.</a:t>
            </a:r>
            <a:endParaRPr lang="en-GB"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7FC5F-F9B5-27A9-F23A-CA904A87FEE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9C8F63B3-F4AB-7171-5870-F2AD411101A1}"/>
              </a:ext>
            </a:extLst>
          </p:cNvPr>
          <p:cNvSpPr>
            <a:spLocks noGrp="1"/>
          </p:cNvSpPr>
          <p:nvPr>
            <p:ph type="body" idx="1"/>
          </p:nvPr>
        </p:nvSpPr>
        <p:spPr/>
        <p:txBody>
          <a:bodyPr/>
          <a:lstStyle/>
          <a:p>
            <a:endParaRPr lang="en-GB"/>
          </a:p>
        </p:txBody>
      </p:sp>
      <p:graphicFrame>
        <p:nvGraphicFramePr>
          <p:cNvPr id="4" name="Table 3">
            <a:extLst>
              <a:ext uri="{FF2B5EF4-FFF2-40B4-BE49-F238E27FC236}">
                <a16:creationId xmlns:a16="http://schemas.microsoft.com/office/drawing/2014/main" id="{EF0D0826-75B2-9A2C-DC8B-7A33D3A3CBF7}"/>
              </a:ext>
            </a:extLst>
          </p:cNvPr>
          <p:cNvGraphicFramePr>
            <a:graphicFrameLocks noGrp="1"/>
          </p:cNvGraphicFramePr>
          <p:nvPr>
            <p:extLst>
              <p:ext uri="{D42A27DB-BD31-4B8C-83A1-F6EECF244321}">
                <p14:modId xmlns:p14="http://schemas.microsoft.com/office/powerpoint/2010/main" val="74044712"/>
              </p:ext>
            </p:extLst>
          </p:nvPr>
        </p:nvGraphicFramePr>
        <p:xfrm>
          <a:off x="1168400" y="1117910"/>
          <a:ext cx="12293600" cy="6614160"/>
        </p:xfrm>
        <a:graphic>
          <a:graphicData uri="http://schemas.openxmlformats.org/drawingml/2006/table">
            <a:tbl>
              <a:tblPr>
                <a:tableStyleId>{5C22544A-7EE6-4342-B048-85BDC9FD1C3A}</a:tableStyleId>
              </a:tblPr>
              <a:tblGrid>
                <a:gridCol w="3073400">
                  <a:extLst>
                    <a:ext uri="{9D8B030D-6E8A-4147-A177-3AD203B41FA5}">
                      <a16:colId xmlns:a16="http://schemas.microsoft.com/office/drawing/2014/main" val="2970757354"/>
                    </a:ext>
                  </a:extLst>
                </a:gridCol>
                <a:gridCol w="3073400">
                  <a:extLst>
                    <a:ext uri="{9D8B030D-6E8A-4147-A177-3AD203B41FA5}">
                      <a16:colId xmlns:a16="http://schemas.microsoft.com/office/drawing/2014/main" val="290926641"/>
                    </a:ext>
                  </a:extLst>
                </a:gridCol>
                <a:gridCol w="3073400">
                  <a:extLst>
                    <a:ext uri="{9D8B030D-6E8A-4147-A177-3AD203B41FA5}">
                      <a16:colId xmlns:a16="http://schemas.microsoft.com/office/drawing/2014/main" val="1843622163"/>
                    </a:ext>
                  </a:extLst>
                </a:gridCol>
                <a:gridCol w="3073400">
                  <a:extLst>
                    <a:ext uri="{9D8B030D-6E8A-4147-A177-3AD203B41FA5}">
                      <a16:colId xmlns:a16="http://schemas.microsoft.com/office/drawing/2014/main" val="1011192452"/>
                    </a:ext>
                  </a:extLst>
                </a:gridCol>
              </a:tblGrid>
              <a:tr h="167640">
                <a:tc>
                  <a:txBody>
                    <a:bodyPr/>
                    <a:lstStyle/>
                    <a:p>
                      <a:pPr algn="ctr" fontAlgn="b"/>
                      <a:r>
                        <a:rPr lang="es-ES" sz="1800" u="none" strike="noStrike" dirty="0">
                          <a:effectLst/>
                        </a:rPr>
                        <a:t>Nombre de la Distribución / Modelo</a:t>
                      </a:r>
                      <a:endParaRPr lang="es-ES" sz="1800" b="0" i="0" u="none" strike="noStrike" dirty="0">
                        <a:solidFill>
                          <a:srgbClr val="000000"/>
                        </a:solidFill>
                        <a:effectLst/>
                        <a:latin typeface="Arial" panose="020B0604020202020204" pitchFamily="34" charset="0"/>
                      </a:endParaRPr>
                    </a:p>
                  </a:txBody>
                  <a:tcPr marL="7620" marR="7620" marT="7620" marB="0" anchor="b"/>
                </a:tc>
                <a:tc>
                  <a:txBody>
                    <a:bodyPr/>
                    <a:lstStyle/>
                    <a:p>
                      <a:pPr algn="ctr" fontAlgn="b"/>
                      <a:r>
                        <a:rPr lang="es-ES" sz="1800" u="none" strike="noStrike" dirty="0">
                          <a:effectLst/>
                        </a:rPr>
                        <a:t>Función de Enlace (Link </a:t>
                      </a:r>
                      <a:r>
                        <a:rPr lang="es-ES" sz="1800" u="none" strike="noStrike" dirty="0" err="1">
                          <a:effectLst/>
                        </a:rPr>
                        <a:t>Function</a:t>
                      </a:r>
                      <a:r>
                        <a:rPr lang="es-ES" sz="1800" u="none" strike="noStrike" dirty="0">
                          <a:effectLst/>
                        </a:rPr>
                        <a:t>)</a:t>
                      </a:r>
                      <a:endParaRPr lang="es-ES" sz="1800" b="0" i="0" u="none" strike="noStrike" dirty="0">
                        <a:solidFill>
                          <a:srgbClr val="000000"/>
                        </a:solidFill>
                        <a:effectLst/>
                        <a:latin typeface="Arial" panose="020B0604020202020204" pitchFamily="34" charset="0"/>
                      </a:endParaRPr>
                    </a:p>
                  </a:txBody>
                  <a:tcPr marL="7620" marR="7620" marT="7620" marB="0" anchor="b"/>
                </a:tc>
                <a:tc>
                  <a:txBody>
                    <a:bodyPr/>
                    <a:lstStyle/>
                    <a:p>
                      <a:pPr algn="ctr" fontAlgn="b"/>
                      <a:r>
                        <a:rPr lang="en-GB" sz="1800" u="none" strike="noStrike">
                          <a:effectLst/>
                        </a:rPr>
                        <a:t>Caso de Uso Típico</a:t>
                      </a:r>
                      <a:endParaRPr lang="en-GB" sz="18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GB" sz="1800" u="none" strike="noStrike">
                          <a:effectLst/>
                        </a:rPr>
                        <a:t>Explicación Breve</a:t>
                      </a:r>
                      <a:endParaRPr lang="en-GB" sz="18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616599008"/>
                  </a:ext>
                </a:extLst>
              </a:tr>
              <a:tr h="838200">
                <a:tc>
                  <a:txBody>
                    <a:bodyPr/>
                    <a:lstStyle/>
                    <a:p>
                      <a:pPr algn="ctr" fontAlgn="b"/>
                      <a:r>
                        <a:rPr lang="en-GB" sz="1800" u="none" strike="noStrike" dirty="0">
                          <a:effectLst/>
                        </a:rPr>
                        <a:t>OLS (</a:t>
                      </a:r>
                      <a:r>
                        <a:rPr lang="en-GB" sz="1800" u="none" strike="noStrike" dirty="0" err="1">
                          <a:effectLst/>
                        </a:rPr>
                        <a:t>Regresión</a:t>
                      </a:r>
                      <a:r>
                        <a:rPr lang="en-GB" sz="1800" u="none" strike="noStrike" dirty="0">
                          <a:effectLst/>
                        </a:rPr>
                        <a:t> Lineal </a:t>
                      </a:r>
                      <a:r>
                        <a:rPr lang="en-GB" sz="1800" u="none" strike="noStrike" dirty="0" err="1">
                          <a:effectLst/>
                        </a:rPr>
                        <a:t>Ordinaria</a:t>
                      </a:r>
                      <a:r>
                        <a:rPr lang="en-GB" sz="1800" u="none" strike="noStrike" dirty="0">
                          <a:effectLst/>
                        </a:rPr>
                        <a:t>)</a:t>
                      </a:r>
                      <a:endParaRPr lang="en-GB" sz="1800" b="0" i="0" u="none" strike="noStrike" dirty="0">
                        <a:solidFill>
                          <a:srgbClr val="000000"/>
                        </a:solidFill>
                        <a:effectLst/>
                        <a:latin typeface="Arial" panose="020B0604020202020204" pitchFamily="34" charset="0"/>
                      </a:endParaRPr>
                    </a:p>
                  </a:txBody>
                  <a:tcPr marL="7620" marR="7620" marT="7620" marB="0" anchor="b"/>
                </a:tc>
                <a:tc>
                  <a:txBody>
                    <a:bodyPr/>
                    <a:lstStyle/>
                    <a:p>
                      <a:pPr algn="ctr" fontAlgn="b"/>
                      <a:r>
                        <a:rPr lang="en-GB" sz="1800" u="none" strike="noStrike">
                          <a:effectLst/>
                        </a:rPr>
                        <a:t>Identidad (g(</a:t>
                      </a:r>
                      <a:r>
                        <a:rPr lang="el-GR" sz="1800" u="none" strike="noStrike">
                          <a:effectLst/>
                        </a:rPr>
                        <a:t>μ)=μ)</a:t>
                      </a:r>
                      <a:endParaRPr lang="el-GR" sz="18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s-ES" sz="1800" u="none" strike="noStrike">
                          <a:effectLst/>
                        </a:rPr>
                        <a:t>Variables de respuesta continuas, sin restricciones de rango, con errores normalmente distribuidos y varianza constante.</a:t>
                      </a:r>
                      <a:endParaRPr lang="es-ES" sz="18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s-ES" sz="1800" u="none" strike="noStrike">
                          <a:effectLst/>
                        </a:rPr>
                        <a:t>Es el modelo lineal más básico. Asume que la media de la respuesta es una función lineal de los predictores. Los errores se asumen normales y homocedásticos. Se minimiza la suma de los cuadrados de los residuos.</a:t>
                      </a:r>
                      <a:endParaRPr lang="es-ES" sz="18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201338445"/>
                  </a:ext>
                </a:extLst>
              </a:tr>
              <a:tr h="670560">
                <a:tc>
                  <a:txBody>
                    <a:bodyPr/>
                    <a:lstStyle/>
                    <a:p>
                      <a:pPr algn="ctr" fontAlgn="b"/>
                      <a:r>
                        <a:rPr lang="en-GB" sz="1800" u="none" strike="noStrike">
                          <a:effectLst/>
                        </a:rPr>
                        <a:t>Gaussian (Gaussiana)</a:t>
                      </a:r>
                      <a:endParaRPr lang="en-GB" sz="18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GB" sz="1800" u="none" strike="noStrike" dirty="0">
                          <a:effectLst/>
                        </a:rPr>
                        <a:t>Identidad (g(</a:t>
                      </a:r>
                      <a:r>
                        <a:rPr lang="el-GR" sz="1800" u="none" strike="noStrike" dirty="0">
                          <a:effectLst/>
                        </a:rPr>
                        <a:t>μ)=μ)</a:t>
                      </a:r>
                      <a:endParaRPr lang="el-GR" sz="1800" b="0" i="0" u="none" strike="noStrike" dirty="0">
                        <a:solidFill>
                          <a:srgbClr val="000000"/>
                        </a:solidFill>
                        <a:effectLst/>
                        <a:latin typeface="Arial" panose="020B0604020202020204" pitchFamily="34" charset="0"/>
                      </a:endParaRPr>
                    </a:p>
                  </a:txBody>
                  <a:tcPr marL="7620" marR="7620" marT="7620" marB="0" anchor="b"/>
                </a:tc>
                <a:tc>
                  <a:txBody>
                    <a:bodyPr/>
                    <a:lstStyle/>
                    <a:p>
                      <a:pPr algn="ctr" fontAlgn="b"/>
                      <a:r>
                        <a:rPr lang="es-ES" sz="1800" u="none" strike="noStrike">
                          <a:effectLst/>
                        </a:rPr>
                        <a:t>Similar a OLS, pero dentro del marco GLM. Variables de respuesta continuas que pueden tomar cualquier valor real, con una distribución aproximadamente normal.</a:t>
                      </a:r>
                      <a:endParaRPr lang="es-ES" sz="18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s-ES" sz="1800" u="none" strike="noStrike">
                          <a:effectLst/>
                        </a:rPr>
                        <a:t>Es la distribución de la familia exponencial subyacente para OLS. Permite la modelación de respuestas continuas, pero la varianza se asume constante.</a:t>
                      </a:r>
                      <a:endParaRPr lang="es-ES" sz="18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302287360"/>
                  </a:ext>
                </a:extLst>
              </a:tr>
              <a:tr h="838200">
                <a:tc>
                  <a:txBody>
                    <a:bodyPr/>
                    <a:lstStyle/>
                    <a:p>
                      <a:pPr algn="ctr" fontAlgn="b"/>
                      <a:r>
                        <a:rPr lang="en-GB" sz="1800" u="none" strike="noStrike">
                          <a:effectLst/>
                        </a:rPr>
                        <a:t>Gamma</a:t>
                      </a:r>
                      <a:endParaRPr lang="en-GB" sz="18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GB" sz="1800" u="none" strike="noStrike" dirty="0" err="1">
                          <a:effectLst/>
                        </a:rPr>
                        <a:t>Recíproca</a:t>
                      </a:r>
                      <a:r>
                        <a:rPr lang="en-GB" sz="1800" u="none" strike="noStrike" dirty="0">
                          <a:effectLst/>
                        </a:rPr>
                        <a:t> (</a:t>
                      </a:r>
                      <a:r>
                        <a:rPr lang="en-GB" sz="1800" u="none" strike="noStrike" dirty="0" err="1">
                          <a:effectLst/>
                        </a:rPr>
                        <a:t>Canónica</a:t>
                      </a:r>
                      <a:r>
                        <a:rPr lang="en-GB" sz="1800" u="none" strike="noStrike" dirty="0">
                          <a:effectLst/>
                        </a:rPr>
                        <a:t>) (g(</a:t>
                      </a:r>
                      <a:r>
                        <a:rPr lang="el-GR" sz="1800" u="none" strike="noStrike" dirty="0">
                          <a:effectLst/>
                        </a:rPr>
                        <a:t>μ)=1/μ); </a:t>
                      </a:r>
                      <a:r>
                        <a:rPr lang="en-GB" sz="1800" u="none" strike="noStrike" dirty="0" err="1">
                          <a:effectLst/>
                        </a:rPr>
                        <a:t>Logarítmica</a:t>
                      </a:r>
                      <a:r>
                        <a:rPr lang="en-GB" sz="1800" u="none" strike="noStrike" dirty="0">
                          <a:effectLst/>
                        </a:rPr>
                        <a:t> (g(</a:t>
                      </a:r>
                      <a:r>
                        <a:rPr lang="el-GR" sz="1800" u="none" strike="noStrike" dirty="0">
                          <a:effectLst/>
                        </a:rPr>
                        <a:t>μ)=</a:t>
                      </a:r>
                      <a:r>
                        <a:rPr lang="en-GB" sz="1800" u="none" strike="noStrike" dirty="0">
                          <a:effectLst/>
                        </a:rPr>
                        <a:t>log(</a:t>
                      </a:r>
                      <a:r>
                        <a:rPr lang="el-GR" sz="1800" u="none" strike="noStrike" dirty="0">
                          <a:effectLst/>
                        </a:rPr>
                        <a:t>μ))</a:t>
                      </a:r>
                      <a:endParaRPr lang="el-GR" sz="1800" b="0" i="0" u="none" strike="noStrike" dirty="0">
                        <a:solidFill>
                          <a:srgbClr val="000000"/>
                        </a:solidFill>
                        <a:effectLst/>
                        <a:latin typeface="Arial" panose="020B0604020202020204" pitchFamily="34" charset="0"/>
                      </a:endParaRPr>
                    </a:p>
                  </a:txBody>
                  <a:tcPr marL="7620" marR="7620" marT="7620" marB="0" anchor="b"/>
                </a:tc>
                <a:tc>
                  <a:txBody>
                    <a:bodyPr/>
                    <a:lstStyle/>
                    <a:p>
                      <a:pPr algn="ctr" fontAlgn="b"/>
                      <a:r>
                        <a:rPr lang="es-ES" sz="1800" u="none" strike="noStrike" dirty="0">
                          <a:effectLst/>
                        </a:rPr>
                        <a:t>Variables de respuesta continuas y positivas (ej. montos de reclamaciones de seguros, tiempo de espera, ingresos), donde la varianza aumenta con el cuadrado de la media.</a:t>
                      </a:r>
                      <a:endParaRPr lang="es-ES" sz="1800" b="0" i="0" u="none" strike="noStrike" dirty="0">
                        <a:solidFill>
                          <a:srgbClr val="000000"/>
                        </a:solidFill>
                        <a:effectLst/>
                        <a:latin typeface="Arial" panose="020B0604020202020204" pitchFamily="34" charset="0"/>
                      </a:endParaRPr>
                    </a:p>
                  </a:txBody>
                  <a:tcPr marL="7620" marR="7620" marT="7620" marB="0" anchor="b"/>
                </a:tc>
                <a:tc>
                  <a:txBody>
                    <a:bodyPr/>
                    <a:lstStyle/>
                    <a:p>
                      <a:pPr algn="ctr" fontAlgn="b"/>
                      <a:r>
                        <a:rPr lang="es-ES" sz="1800" u="none" strike="noStrike" dirty="0">
                          <a:effectLst/>
                        </a:rPr>
                        <a:t>Utilizada para modelar datos asimétricos con cola derecha, estrictamente positivos. La función de enlace logarítmica es común para asegurar que la media predicha sea siempre positiva. La recíproca es la canónica.</a:t>
                      </a:r>
                      <a:endParaRPr lang="es-ES" sz="18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838583073"/>
                  </a:ext>
                </a:extLst>
              </a:tr>
            </a:tbl>
          </a:graphicData>
        </a:graphic>
      </p:graphicFrame>
    </p:spTree>
    <p:extLst>
      <p:ext uri="{BB962C8B-B14F-4D97-AF65-F5344CB8AC3E}">
        <p14:creationId xmlns:p14="http://schemas.microsoft.com/office/powerpoint/2010/main" val="3536310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420892"/>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403C4E"/>
                </a:solidFill>
                <a:latin typeface="Merriweather Bold" pitchFamily="34" charset="0"/>
                <a:ea typeface="Merriweather Bold" pitchFamily="34" charset="-122"/>
                <a:cs typeface="Merriweather Bold" pitchFamily="34" charset="-120"/>
              </a:rPr>
              <a:t>Modelo Poisson</a:t>
            </a:r>
            <a:endParaRPr lang="en-US" sz="4450" dirty="0"/>
          </a:p>
        </p:txBody>
      </p:sp>
      <p:sp>
        <p:nvSpPr>
          <p:cNvPr id="3" name="Shape 1"/>
          <p:cNvSpPr/>
          <p:nvPr/>
        </p:nvSpPr>
        <p:spPr>
          <a:xfrm>
            <a:off x="793790" y="2583299"/>
            <a:ext cx="4196358" cy="4225409"/>
          </a:xfrm>
          <a:prstGeom prst="roundRect">
            <a:avLst>
              <a:gd name="adj" fmla="val 2270"/>
            </a:avLst>
          </a:prstGeom>
          <a:solidFill>
            <a:srgbClr val="FFD8CC"/>
          </a:solidFill>
          <a:ln w="7620">
            <a:solidFill>
              <a:srgbClr val="E5BEB2"/>
            </a:solidFill>
            <a:prstDash val="solid"/>
          </a:ln>
        </p:spPr>
        <p:txBody>
          <a:bodyPr/>
          <a:lstStyle/>
          <a:p>
            <a:endParaRPr lang="en-GB"/>
          </a:p>
        </p:txBody>
      </p:sp>
      <p:sp>
        <p:nvSpPr>
          <p:cNvPr id="4" name="Text 2"/>
          <p:cNvSpPr/>
          <p:nvPr/>
        </p:nvSpPr>
        <p:spPr>
          <a:xfrm>
            <a:off x="1028224" y="281773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Características</a:t>
            </a:r>
            <a:endParaRPr lang="en-US" sz="2200" dirty="0"/>
          </a:p>
        </p:txBody>
      </p:sp>
      <p:sp>
        <p:nvSpPr>
          <p:cNvPr id="5" name="Text 3"/>
          <p:cNvSpPr/>
          <p:nvPr/>
        </p:nvSpPr>
        <p:spPr>
          <a:xfrm>
            <a:off x="1028224" y="3308152"/>
            <a:ext cx="3844859" cy="3266123"/>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Modela la probabilidad de un </a:t>
            </a:r>
            <a:r>
              <a:rPr lang="en-US" sz="1750" b="1" dirty="0" err="1">
                <a:solidFill>
                  <a:srgbClr val="403C4E"/>
                </a:solidFill>
                <a:latin typeface="Open Sans" pitchFamily="34" charset="0"/>
                <a:ea typeface="Open Sans" pitchFamily="34" charset="-122"/>
                <a:cs typeface="Open Sans" pitchFamily="34" charset="-120"/>
              </a:rPr>
              <a:t>número</a:t>
            </a:r>
            <a:r>
              <a:rPr lang="en-US" sz="1750" b="1" dirty="0">
                <a:solidFill>
                  <a:srgbClr val="403C4E"/>
                </a:solidFill>
                <a:latin typeface="Open Sans" pitchFamily="34" charset="0"/>
                <a:ea typeface="Open Sans" pitchFamily="34" charset="-122"/>
                <a:cs typeface="Open Sans" pitchFamily="34" charset="-120"/>
              </a:rPr>
              <a:t> (</a:t>
            </a:r>
            <a:r>
              <a:rPr lang="en-US" sz="1750" b="1" dirty="0" err="1">
                <a:solidFill>
                  <a:srgbClr val="403C4E"/>
                </a:solidFill>
                <a:latin typeface="Open Sans" pitchFamily="34" charset="0"/>
                <a:ea typeface="Open Sans" pitchFamily="34" charset="-122"/>
                <a:cs typeface="Open Sans" pitchFamily="34" charset="-120"/>
              </a:rPr>
              <a:t>discreto</a:t>
            </a:r>
            <a:r>
              <a:rPr lang="en-US" sz="1750" b="1" dirty="0">
                <a:solidFill>
                  <a:srgbClr val="403C4E"/>
                </a:solidFill>
                <a:latin typeface="Open Sans" pitchFamily="34" charset="0"/>
                <a:ea typeface="Open Sans" pitchFamily="34" charset="-122"/>
                <a:cs typeface="Open Sans" pitchFamily="34" charset="-120"/>
              </a:rPr>
              <a:t>) dado de eventos </a:t>
            </a:r>
            <a:r>
              <a:rPr lang="en-US" sz="1750" dirty="0">
                <a:solidFill>
                  <a:srgbClr val="403C4E"/>
                </a:solidFill>
                <a:latin typeface="Open Sans" pitchFamily="34" charset="0"/>
                <a:ea typeface="Open Sans" pitchFamily="34" charset="-122"/>
                <a:cs typeface="Open Sans" pitchFamily="34" charset="-120"/>
              </a:rPr>
              <a:t>que ocurren en un intervalo fijo. Asume que los eventos ocurren de forma independiente y que la media y la varianza de la distribución son iguales (λ). Generalmente presenta una distribución asimétrica y no normal.</a:t>
            </a:r>
            <a:endParaRPr lang="en-US" sz="1750" dirty="0"/>
          </a:p>
        </p:txBody>
      </p:sp>
      <p:sp>
        <p:nvSpPr>
          <p:cNvPr id="6" name="Shape 4"/>
          <p:cNvSpPr/>
          <p:nvPr/>
        </p:nvSpPr>
        <p:spPr>
          <a:xfrm>
            <a:off x="5216962" y="2583299"/>
            <a:ext cx="4196358" cy="4225409"/>
          </a:xfrm>
          <a:prstGeom prst="roundRect">
            <a:avLst>
              <a:gd name="adj" fmla="val 2270"/>
            </a:avLst>
          </a:prstGeom>
          <a:solidFill>
            <a:srgbClr val="FFD8CC"/>
          </a:solidFill>
          <a:ln w="7620">
            <a:solidFill>
              <a:srgbClr val="E5BEB2"/>
            </a:solidFill>
            <a:prstDash val="solid"/>
          </a:ln>
        </p:spPr>
        <p:txBody>
          <a:bodyPr/>
          <a:lstStyle/>
          <a:p>
            <a:endParaRPr lang="en-GB"/>
          </a:p>
        </p:txBody>
      </p:sp>
      <p:sp>
        <p:nvSpPr>
          <p:cNvPr id="7" name="Text 5"/>
          <p:cNvSpPr/>
          <p:nvPr/>
        </p:nvSpPr>
        <p:spPr>
          <a:xfrm>
            <a:off x="5451396" y="281773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Aplicaciones</a:t>
            </a:r>
            <a:endParaRPr lang="en-US" sz="2200" dirty="0"/>
          </a:p>
        </p:txBody>
      </p:sp>
      <p:sp>
        <p:nvSpPr>
          <p:cNvPr id="8" name="Text 6"/>
          <p:cNvSpPr/>
          <p:nvPr/>
        </p:nvSpPr>
        <p:spPr>
          <a:xfrm>
            <a:off x="5451396" y="3308152"/>
            <a:ext cx="3727490" cy="2540318"/>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Ideal para predecir el número de ocurrencias de un evento cuando el objetivo es un recuento no negativo. Ejemplos típicos incluyen el número de accidentes de tráfico en un lugar o el número de llamadas a un servicio de ayuda.</a:t>
            </a:r>
            <a:endParaRPr lang="en-US" sz="1750" dirty="0"/>
          </a:p>
        </p:txBody>
      </p:sp>
      <p:sp>
        <p:nvSpPr>
          <p:cNvPr id="9" name="Shape 7"/>
          <p:cNvSpPr/>
          <p:nvPr/>
        </p:nvSpPr>
        <p:spPr>
          <a:xfrm>
            <a:off x="9640133" y="2583299"/>
            <a:ext cx="4196358" cy="4225409"/>
          </a:xfrm>
          <a:prstGeom prst="roundRect">
            <a:avLst>
              <a:gd name="adj" fmla="val 2270"/>
            </a:avLst>
          </a:prstGeom>
          <a:solidFill>
            <a:srgbClr val="FFD8CC"/>
          </a:solidFill>
          <a:ln w="7620">
            <a:solidFill>
              <a:srgbClr val="E5BEB2"/>
            </a:solidFill>
            <a:prstDash val="solid"/>
          </a:ln>
        </p:spPr>
        <p:txBody>
          <a:bodyPr/>
          <a:lstStyle/>
          <a:p>
            <a:endParaRPr lang="en-GB"/>
          </a:p>
        </p:txBody>
      </p:sp>
      <p:sp>
        <p:nvSpPr>
          <p:cNvPr id="10" name="Text 8"/>
          <p:cNvSpPr/>
          <p:nvPr/>
        </p:nvSpPr>
        <p:spPr>
          <a:xfrm>
            <a:off x="9874568" y="281773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Limitaciones</a:t>
            </a:r>
            <a:endParaRPr lang="en-US" sz="2200" dirty="0"/>
          </a:p>
        </p:txBody>
      </p:sp>
      <p:sp>
        <p:nvSpPr>
          <p:cNvPr id="11" name="Text 9"/>
          <p:cNvSpPr/>
          <p:nvPr/>
        </p:nvSpPr>
        <p:spPr>
          <a:xfrm>
            <a:off x="9874568" y="3308152"/>
            <a:ext cx="3727490" cy="2903220"/>
          </a:xfrm>
          <a:prstGeom prst="rect">
            <a:avLst/>
          </a:prstGeom>
          <a:noFill/>
          <a:ln/>
        </p:spPr>
        <p:txBody>
          <a:bodyPr wrap="square" lIns="0" tIns="0" rIns="0" bIns="0" rtlCol="0" anchor="t"/>
          <a:lstStyle/>
          <a:p>
            <a:pPr marL="0" indent="0" algn="l">
              <a:lnSpc>
                <a:spcPts val="2850"/>
              </a:lnSpc>
              <a:buNone/>
            </a:pPr>
            <a:r>
              <a:rPr lang="en-US" sz="1750" dirty="0">
                <a:solidFill>
                  <a:srgbClr val="403C4E"/>
                </a:solidFill>
                <a:latin typeface="Open Sans" pitchFamily="34" charset="0"/>
                <a:ea typeface="Open Sans" pitchFamily="34" charset="-122"/>
                <a:cs typeface="Open Sans" pitchFamily="34" charset="-120"/>
              </a:rPr>
              <a:t>Asume que la media es igual a la varianza, pero los datos reales a menudo muestran sobredispersión. Solo es adecuado para variables objetivo basadas en recuentos y asume independencia de eventos, lo que frecuentemente se viola en la práctica.</a:t>
            </a:r>
            <a:endParaRPr lang="en-US" sz="1750" dirty="0"/>
          </a:p>
        </p:txBody>
      </p:sp>
      <p:pic>
        <p:nvPicPr>
          <p:cNvPr id="12" name="Picture 11">
            <a:extLst>
              <a:ext uri="{FF2B5EF4-FFF2-40B4-BE49-F238E27FC236}">
                <a16:creationId xmlns:a16="http://schemas.microsoft.com/office/drawing/2014/main" id="{5EE104C4-5614-7F12-C2C0-00BDFB953314}"/>
              </a:ext>
            </a:extLst>
          </p:cNvPr>
          <p:cNvPicPr>
            <a:picLocks noChangeAspect="1"/>
          </p:cNvPicPr>
          <p:nvPr/>
        </p:nvPicPr>
        <p:blipFill>
          <a:blip r:embed="rId3"/>
          <a:stretch>
            <a:fillRect/>
          </a:stretch>
        </p:blipFill>
        <p:spPr>
          <a:xfrm>
            <a:off x="12891971" y="7752764"/>
            <a:ext cx="1648055" cy="362001"/>
          </a:xfrm>
          <a:prstGeom prst="rect">
            <a:avLst/>
          </a:prstGeom>
        </p:spPr>
      </p:pic>
      <p:pic>
        <p:nvPicPr>
          <p:cNvPr id="16" name="Picture 15">
            <a:extLst>
              <a:ext uri="{FF2B5EF4-FFF2-40B4-BE49-F238E27FC236}">
                <a16:creationId xmlns:a16="http://schemas.microsoft.com/office/drawing/2014/main" id="{BE826117-6FFB-2D1E-BFAE-2A78E19FACFE}"/>
              </a:ext>
            </a:extLst>
          </p:cNvPr>
          <p:cNvPicPr>
            <a:picLocks noChangeAspect="1"/>
          </p:cNvPicPr>
          <p:nvPr/>
        </p:nvPicPr>
        <p:blipFill>
          <a:blip r:embed="rId4"/>
          <a:stretch>
            <a:fillRect/>
          </a:stretch>
        </p:blipFill>
        <p:spPr>
          <a:xfrm>
            <a:off x="2445841" y="372570"/>
            <a:ext cx="4344006" cy="457264"/>
          </a:xfrm>
          <a:prstGeom prst="rect">
            <a:avLst/>
          </a:prstGeom>
        </p:spPr>
      </p:pic>
      <p:pic>
        <p:nvPicPr>
          <p:cNvPr id="18" name="Picture 17">
            <a:extLst>
              <a:ext uri="{FF2B5EF4-FFF2-40B4-BE49-F238E27FC236}">
                <a16:creationId xmlns:a16="http://schemas.microsoft.com/office/drawing/2014/main" id="{959E050A-FD09-37B7-E377-48A6CC226703}"/>
              </a:ext>
            </a:extLst>
          </p:cNvPr>
          <p:cNvPicPr>
            <a:picLocks noChangeAspect="1"/>
          </p:cNvPicPr>
          <p:nvPr/>
        </p:nvPicPr>
        <p:blipFill>
          <a:blip r:embed="rId5"/>
          <a:stretch>
            <a:fillRect/>
          </a:stretch>
        </p:blipFill>
        <p:spPr>
          <a:xfrm>
            <a:off x="8124954" y="-51709"/>
            <a:ext cx="3030358" cy="256696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5098" y="616863"/>
            <a:ext cx="5608320" cy="700921"/>
          </a:xfrm>
          <a:prstGeom prst="rect">
            <a:avLst/>
          </a:prstGeom>
          <a:noFill/>
          <a:ln/>
        </p:spPr>
        <p:txBody>
          <a:bodyPr wrap="none" lIns="0" tIns="0" rIns="0" bIns="0" rtlCol="0" anchor="t"/>
          <a:lstStyle/>
          <a:p>
            <a:pPr marL="0" indent="0" algn="l">
              <a:lnSpc>
                <a:spcPts val="5500"/>
              </a:lnSpc>
              <a:buNone/>
            </a:pPr>
            <a:r>
              <a:rPr lang="en-US" sz="4400" b="1" dirty="0">
                <a:solidFill>
                  <a:srgbClr val="403C4E"/>
                </a:solidFill>
                <a:latin typeface="Merriweather Bold" pitchFamily="34" charset="0"/>
                <a:ea typeface="Merriweather Bold" pitchFamily="34" charset="-122"/>
                <a:cs typeface="Merriweather Bold" pitchFamily="34" charset="-120"/>
              </a:rPr>
              <a:t>Modelo Tweedie</a:t>
            </a:r>
            <a:endParaRPr lang="en-US" sz="4400" dirty="0"/>
          </a:p>
        </p:txBody>
      </p:sp>
      <p:sp>
        <p:nvSpPr>
          <p:cNvPr id="3" name="Text 1"/>
          <p:cNvSpPr/>
          <p:nvPr/>
        </p:nvSpPr>
        <p:spPr>
          <a:xfrm>
            <a:off x="1889046" y="2133957"/>
            <a:ext cx="2804160" cy="350401"/>
          </a:xfrm>
          <a:prstGeom prst="rect">
            <a:avLst/>
          </a:prstGeom>
          <a:noFill/>
          <a:ln/>
        </p:spPr>
        <p:txBody>
          <a:bodyPr wrap="none" lIns="0" tIns="0" rIns="0" bIns="0" rtlCol="0" anchor="t"/>
          <a:lstStyle/>
          <a:p>
            <a:pPr marL="0" indent="0" algn="r">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Distribución</a:t>
            </a:r>
            <a:endParaRPr lang="en-US" sz="2200" dirty="0"/>
          </a:p>
        </p:txBody>
      </p:sp>
      <p:sp>
        <p:nvSpPr>
          <p:cNvPr id="4" name="Text 2"/>
          <p:cNvSpPr/>
          <p:nvPr/>
        </p:nvSpPr>
        <p:spPr>
          <a:xfrm>
            <a:off x="785098" y="2618899"/>
            <a:ext cx="3908107" cy="1076563"/>
          </a:xfrm>
          <a:prstGeom prst="rect">
            <a:avLst/>
          </a:prstGeom>
          <a:noFill/>
          <a:ln/>
        </p:spPr>
        <p:txBody>
          <a:bodyPr wrap="square" lIns="0" tIns="0" rIns="0" bIns="0" rtlCol="0" anchor="t"/>
          <a:lstStyle/>
          <a:p>
            <a:pPr marL="0" indent="0" algn="r">
              <a:lnSpc>
                <a:spcPts val="2800"/>
              </a:lnSpc>
              <a:buNone/>
            </a:pPr>
            <a:r>
              <a:rPr lang="en-US" sz="1750" dirty="0">
                <a:solidFill>
                  <a:srgbClr val="403C4E"/>
                </a:solidFill>
                <a:latin typeface="Open Sans" pitchFamily="34" charset="0"/>
                <a:ea typeface="Open Sans" pitchFamily="34" charset="-122"/>
                <a:cs typeface="Open Sans" pitchFamily="34" charset="-120"/>
              </a:rPr>
              <a:t>Distribución compuesta Poisson-Gamma con parámetro de potencia p</a:t>
            </a:r>
            <a:endParaRPr lang="en-US" sz="1750" dirty="0"/>
          </a:p>
        </p:txBody>
      </p:sp>
      <p:pic>
        <p:nvPicPr>
          <p:cNvPr id="5" name="Image 0" descr="preencoded.png"/>
          <p:cNvPicPr>
            <a:picLocks noChangeAspect="1"/>
          </p:cNvPicPr>
          <p:nvPr/>
        </p:nvPicPr>
        <p:blipFill>
          <a:blip r:embed="rId3"/>
          <a:stretch>
            <a:fillRect/>
          </a:stretch>
        </p:blipFill>
        <p:spPr>
          <a:xfrm>
            <a:off x="5029676" y="1766411"/>
            <a:ext cx="4571048" cy="4571048"/>
          </a:xfrm>
          <a:prstGeom prst="rect">
            <a:avLst/>
          </a:prstGeom>
        </p:spPr>
      </p:pic>
      <p:pic>
        <p:nvPicPr>
          <p:cNvPr id="6" name="Image 1" descr="preencoded.png"/>
          <p:cNvPicPr>
            <a:picLocks noChangeAspect="1"/>
          </p:cNvPicPr>
          <p:nvPr/>
        </p:nvPicPr>
        <p:blipFill>
          <a:blip r:embed="rId4"/>
          <a:stretch>
            <a:fillRect/>
          </a:stretch>
        </p:blipFill>
        <p:spPr>
          <a:xfrm>
            <a:off x="6227326" y="2533174"/>
            <a:ext cx="335637" cy="419576"/>
          </a:xfrm>
          <a:prstGeom prst="rect">
            <a:avLst/>
          </a:prstGeom>
        </p:spPr>
      </p:pic>
      <p:sp>
        <p:nvSpPr>
          <p:cNvPr id="7" name="Text 3"/>
          <p:cNvSpPr/>
          <p:nvPr/>
        </p:nvSpPr>
        <p:spPr>
          <a:xfrm>
            <a:off x="9937194" y="2313384"/>
            <a:ext cx="2804160" cy="350401"/>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Aplicaciones</a:t>
            </a:r>
            <a:endParaRPr lang="en-US" sz="2200" dirty="0"/>
          </a:p>
        </p:txBody>
      </p:sp>
      <p:sp>
        <p:nvSpPr>
          <p:cNvPr id="8" name="Text 4"/>
          <p:cNvSpPr/>
          <p:nvPr/>
        </p:nvSpPr>
        <p:spPr>
          <a:xfrm>
            <a:off x="9937194" y="2798326"/>
            <a:ext cx="3908107" cy="717709"/>
          </a:xfrm>
          <a:prstGeom prst="rect">
            <a:avLst/>
          </a:prstGeom>
          <a:noFill/>
          <a:ln/>
        </p:spPr>
        <p:txBody>
          <a:bodyPr wrap="square" lIns="0" tIns="0" rIns="0" bIns="0" rtlCol="0" anchor="t"/>
          <a:lstStyle/>
          <a:p>
            <a:pPr marL="0" indent="0" algn="l">
              <a:lnSpc>
                <a:spcPts val="2800"/>
              </a:lnSpc>
              <a:buNone/>
            </a:pPr>
            <a:r>
              <a:rPr lang="en-US" sz="1750" dirty="0">
                <a:solidFill>
                  <a:srgbClr val="403C4E"/>
                </a:solidFill>
                <a:latin typeface="Open Sans" pitchFamily="34" charset="0"/>
                <a:ea typeface="Open Sans" pitchFamily="34" charset="-122"/>
                <a:cs typeface="Open Sans" pitchFamily="34" charset="-120"/>
              </a:rPr>
              <a:t>Datos de lluvia, reclamaciones de seguros, costos médicos</a:t>
            </a:r>
            <a:endParaRPr lang="en-US" sz="1750" dirty="0"/>
          </a:p>
        </p:txBody>
      </p:sp>
      <p:pic>
        <p:nvPicPr>
          <p:cNvPr id="9" name="Image 2" descr="preencoded.png"/>
          <p:cNvPicPr>
            <a:picLocks noChangeAspect="1"/>
          </p:cNvPicPr>
          <p:nvPr/>
        </p:nvPicPr>
        <p:blipFill>
          <a:blip r:embed="rId5"/>
          <a:stretch>
            <a:fillRect/>
          </a:stretch>
        </p:blipFill>
        <p:spPr>
          <a:xfrm>
            <a:off x="5029676" y="1766411"/>
            <a:ext cx="4571048" cy="4571048"/>
          </a:xfrm>
          <a:prstGeom prst="rect">
            <a:avLst/>
          </a:prstGeom>
        </p:spPr>
      </p:pic>
      <p:pic>
        <p:nvPicPr>
          <p:cNvPr id="10" name="Image 3" descr="preencoded.png"/>
          <p:cNvPicPr>
            <a:picLocks noChangeAspect="1"/>
          </p:cNvPicPr>
          <p:nvPr/>
        </p:nvPicPr>
        <p:blipFill>
          <a:blip r:embed="rId6"/>
          <a:stretch>
            <a:fillRect/>
          </a:stretch>
        </p:blipFill>
        <p:spPr>
          <a:xfrm>
            <a:off x="8456176" y="2922151"/>
            <a:ext cx="335637" cy="419576"/>
          </a:xfrm>
          <a:prstGeom prst="rect">
            <a:avLst/>
          </a:prstGeom>
        </p:spPr>
      </p:pic>
      <p:sp>
        <p:nvSpPr>
          <p:cNvPr id="11" name="Text 5"/>
          <p:cNvSpPr/>
          <p:nvPr/>
        </p:nvSpPr>
        <p:spPr>
          <a:xfrm>
            <a:off x="9937194" y="4767143"/>
            <a:ext cx="2804160" cy="350401"/>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Ventaja</a:t>
            </a:r>
            <a:endParaRPr lang="en-US" sz="2200" dirty="0"/>
          </a:p>
        </p:txBody>
      </p:sp>
      <p:sp>
        <p:nvSpPr>
          <p:cNvPr id="12" name="Text 6"/>
          <p:cNvSpPr/>
          <p:nvPr/>
        </p:nvSpPr>
        <p:spPr>
          <a:xfrm>
            <a:off x="9937194" y="5252085"/>
            <a:ext cx="3908107" cy="717709"/>
          </a:xfrm>
          <a:prstGeom prst="rect">
            <a:avLst/>
          </a:prstGeom>
          <a:noFill/>
          <a:ln/>
        </p:spPr>
        <p:txBody>
          <a:bodyPr wrap="square" lIns="0" tIns="0" rIns="0" bIns="0" rtlCol="0" anchor="t"/>
          <a:lstStyle/>
          <a:p>
            <a:pPr marL="0" indent="0" algn="l">
              <a:lnSpc>
                <a:spcPts val="2800"/>
              </a:lnSpc>
              <a:buNone/>
            </a:pPr>
            <a:r>
              <a:rPr lang="en-US" sz="1750" dirty="0">
                <a:solidFill>
                  <a:srgbClr val="403C4E"/>
                </a:solidFill>
                <a:latin typeface="Open Sans" pitchFamily="34" charset="0"/>
                <a:ea typeface="Open Sans" pitchFamily="34" charset="-122"/>
                <a:cs typeface="Open Sans" pitchFamily="34" charset="-120"/>
              </a:rPr>
              <a:t>Maneja datos continuos con muchos ceros</a:t>
            </a:r>
            <a:endParaRPr lang="en-US" sz="1750" dirty="0"/>
          </a:p>
        </p:txBody>
      </p:sp>
      <p:pic>
        <p:nvPicPr>
          <p:cNvPr id="13" name="Image 4" descr="preencoded.png"/>
          <p:cNvPicPr>
            <a:picLocks noChangeAspect="1"/>
          </p:cNvPicPr>
          <p:nvPr/>
        </p:nvPicPr>
        <p:blipFill>
          <a:blip r:embed="rId7"/>
          <a:stretch>
            <a:fillRect/>
          </a:stretch>
        </p:blipFill>
        <p:spPr>
          <a:xfrm>
            <a:off x="5029676" y="1766411"/>
            <a:ext cx="4571048" cy="4571048"/>
          </a:xfrm>
          <a:prstGeom prst="rect">
            <a:avLst/>
          </a:prstGeom>
        </p:spPr>
      </p:pic>
      <p:pic>
        <p:nvPicPr>
          <p:cNvPr id="14" name="Image 5" descr="preencoded.png"/>
          <p:cNvPicPr>
            <a:picLocks noChangeAspect="1"/>
          </p:cNvPicPr>
          <p:nvPr/>
        </p:nvPicPr>
        <p:blipFill>
          <a:blip r:embed="rId8"/>
          <a:stretch>
            <a:fillRect/>
          </a:stretch>
        </p:blipFill>
        <p:spPr>
          <a:xfrm>
            <a:off x="8067199" y="5151001"/>
            <a:ext cx="335637" cy="419576"/>
          </a:xfrm>
          <a:prstGeom prst="rect">
            <a:avLst/>
          </a:prstGeom>
        </p:spPr>
      </p:pic>
      <p:sp>
        <p:nvSpPr>
          <p:cNvPr id="15" name="Text 7"/>
          <p:cNvSpPr/>
          <p:nvPr/>
        </p:nvSpPr>
        <p:spPr>
          <a:xfrm>
            <a:off x="1889046" y="4767143"/>
            <a:ext cx="2804160" cy="350401"/>
          </a:xfrm>
          <a:prstGeom prst="rect">
            <a:avLst/>
          </a:prstGeom>
          <a:noFill/>
          <a:ln/>
        </p:spPr>
        <p:txBody>
          <a:bodyPr wrap="none" lIns="0" tIns="0" rIns="0" bIns="0" rtlCol="0" anchor="t"/>
          <a:lstStyle/>
          <a:p>
            <a:pPr marL="0" indent="0" algn="r">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Desafío</a:t>
            </a:r>
            <a:endParaRPr lang="en-US" sz="2200" dirty="0"/>
          </a:p>
        </p:txBody>
      </p:sp>
      <p:sp>
        <p:nvSpPr>
          <p:cNvPr id="16" name="Text 8"/>
          <p:cNvSpPr/>
          <p:nvPr/>
        </p:nvSpPr>
        <p:spPr>
          <a:xfrm>
            <a:off x="785098" y="5252085"/>
            <a:ext cx="3908107" cy="717709"/>
          </a:xfrm>
          <a:prstGeom prst="rect">
            <a:avLst/>
          </a:prstGeom>
          <a:noFill/>
          <a:ln/>
        </p:spPr>
        <p:txBody>
          <a:bodyPr wrap="square" lIns="0" tIns="0" rIns="0" bIns="0" rtlCol="0" anchor="t"/>
          <a:lstStyle/>
          <a:p>
            <a:pPr marL="0" indent="0" algn="r">
              <a:lnSpc>
                <a:spcPts val="2800"/>
              </a:lnSpc>
              <a:buNone/>
            </a:pPr>
            <a:r>
              <a:rPr lang="en-US" sz="1750" dirty="0">
                <a:solidFill>
                  <a:srgbClr val="403C4E"/>
                </a:solidFill>
                <a:latin typeface="Open Sans" pitchFamily="34" charset="0"/>
                <a:ea typeface="Open Sans" pitchFamily="34" charset="-122"/>
                <a:cs typeface="Open Sans" pitchFamily="34" charset="-120"/>
              </a:rPr>
              <a:t>Estimación del parámetro p computacionalmente intensiva</a:t>
            </a:r>
            <a:endParaRPr lang="en-US" sz="1750" dirty="0"/>
          </a:p>
        </p:txBody>
      </p:sp>
      <p:pic>
        <p:nvPicPr>
          <p:cNvPr id="17" name="Image 6" descr="preencoded.png"/>
          <p:cNvPicPr>
            <a:picLocks noChangeAspect="1"/>
          </p:cNvPicPr>
          <p:nvPr/>
        </p:nvPicPr>
        <p:blipFill>
          <a:blip r:embed="rId9"/>
          <a:stretch>
            <a:fillRect/>
          </a:stretch>
        </p:blipFill>
        <p:spPr>
          <a:xfrm>
            <a:off x="5029676" y="1766411"/>
            <a:ext cx="4571048" cy="4571048"/>
          </a:xfrm>
          <a:prstGeom prst="rect">
            <a:avLst/>
          </a:prstGeom>
        </p:spPr>
      </p:pic>
      <p:pic>
        <p:nvPicPr>
          <p:cNvPr id="18" name="Image 7" descr="preencoded.png"/>
          <p:cNvPicPr>
            <a:picLocks noChangeAspect="1"/>
          </p:cNvPicPr>
          <p:nvPr/>
        </p:nvPicPr>
        <p:blipFill>
          <a:blip r:embed="rId10"/>
          <a:stretch>
            <a:fillRect/>
          </a:stretch>
        </p:blipFill>
        <p:spPr>
          <a:xfrm>
            <a:off x="5838349" y="4762024"/>
            <a:ext cx="335637" cy="419576"/>
          </a:xfrm>
          <a:prstGeom prst="rect">
            <a:avLst/>
          </a:prstGeom>
        </p:spPr>
      </p:pic>
      <p:sp>
        <p:nvSpPr>
          <p:cNvPr id="19" name="Text 9"/>
          <p:cNvSpPr/>
          <p:nvPr/>
        </p:nvSpPr>
        <p:spPr>
          <a:xfrm>
            <a:off x="785098" y="6589752"/>
            <a:ext cx="13060204" cy="1076563"/>
          </a:xfrm>
          <a:prstGeom prst="rect">
            <a:avLst/>
          </a:prstGeom>
          <a:noFill/>
          <a:ln/>
        </p:spPr>
        <p:txBody>
          <a:bodyPr wrap="square" lIns="0" tIns="0" rIns="0" bIns="0" rtlCol="0" anchor="t"/>
          <a:lstStyle/>
          <a:p>
            <a:pPr marL="0" indent="0" algn="l">
              <a:lnSpc>
                <a:spcPts val="2800"/>
              </a:lnSpc>
              <a:buNone/>
            </a:pPr>
            <a:r>
              <a:rPr lang="en-US" sz="1750" dirty="0">
                <a:solidFill>
                  <a:srgbClr val="403C4E"/>
                </a:solidFill>
                <a:latin typeface="Open Sans" pitchFamily="34" charset="0"/>
                <a:ea typeface="Open Sans" pitchFamily="34" charset="-122"/>
                <a:cs typeface="Open Sans" pitchFamily="34" charset="-120"/>
              </a:rPr>
              <a:t>El modelo Tweedie es especialmente útil para variables semicontinuas que combinan </a:t>
            </a:r>
            <a:r>
              <a:rPr lang="en-US" sz="1750" b="1" u="sng" dirty="0">
                <a:solidFill>
                  <a:srgbClr val="403C4E"/>
                </a:solidFill>
                <a:latin typeface="Open Sans" pitchFamily="34" charset="0"/>
                <a:ea typeface="Open Sans" pitchFamily="34" charset="-122"/>
                <a:cs typeface="Open Sans" pitchFamily="34" charset="-120"/>
              </a:rPr>
              <a:t>un gran número de valores cero con valores positivos continuos y asimétricos</a:t>
            </a:r>
            <a:r>
              <a:rPr lang="en-US" sz="1750" dirty="0">
                <a:solidFill>
                  <a:srgbClr val="403C4E"/>
                </a:solidFill>
                <a:latin typeface="Open Sans" pitchFamily="34" charset="0"/>
                <a:ea typeface="Open Sans" pitchFamily="34" charset="-122"/>
                <a:cs typeface="Open Sans" pitchFamily="34" charset="-120"/>
              </a:rPr>
              <a:t>. Evita la necesidad de crear dos modelos separados para datos inflados en cero, siendo más interpretable y computacionalmente eficiente.</a:t>
            </a:r>
            <a:endParaRPr lang="en-US" sz="1750" dirty="0"/>
          </a:p>
        </p:txBody>
      </p:sp>
      <p:pic>
        <p:nvPicPr>
          <p:cNvPr id="20" name="Picture 19">
            <a:extLst>
              <a:ext uri="{FF2B5EF4-FFF2-40B4-BE49-F238E27FC236}">
                <a16:creationId xmlns:a16="http://schemas.microsoft.com/office/drawing/2014/main" id="{33334F0A-5F4B-6F6B-993B-3BA29300F84F}"/>
              </a:ext>
            </a:extLst>
          </p:cNvPr>
          <p:cNvPicPr>
            <a:picLocks noChangeAspect="1"/>
          </p:cNvPicPr>
          <p:nvPr/>
        </p:nvPicPr>
        <p:blipFill>
          <a:blip r:embed="rId11"/>
          <a:stretch>
            <a:fillRect/>
          </a:stretch>
        </p:blipFill>
        <p:spPr>
          <a:xfrm>
            <a:off x="12891971" y="7752764"/>
            <a:ext cx="1648055" cy="362001"/>
          </a:xfrm>
          <a:prstGeom prst="rect">
            <a:avLst/>
          </a:prstGeom>
        </p:spPr>
      </p:pic>
      <p:pic>
        <p:nvPicPr>
          <p:cNvPr id="5122" name="Picture 2">
            <a:extLst>
              <a:ext uri="{FF2B5EF4-FFF2-40B4-BE49-F238E27FC236}">
                <a16:creationId xmlns:a16="http://schemas.microsoft.com/office/drawing/2014/main" id="{7D25DD61-5AEA-73B4-9AC4-CF75B70082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56176" y="27659"/>
            <a:ext cx="4647283" cy="22095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15685" y="888563"/>
            <a:ext cx="5112068" cy="639008"/>
          </a:xfrm>
          <a:prstGeom prst="rect">
            <a:avLst/>
          </a:prstGeom>
          <a:noFill/>
          <a:ln/>
        </p:spPr>
        <p:txBody>
          <a:bodyPr wrap="none" lIns="0" tIns="0" rIns="0" bIns="0" rtlCol="0" anchor="t"/>
          <a:lstStyle/>
          <a:p>
            <a:pPr marL="0" indent="0" algn="l">
              <a:lnSpc>
                <a:spcPts val="5000"/>
              </a:lnSpc>
              <a:buNone/>
            </a:pPr>
            <a:r>
              <a:rPr lang="en-US" sz="4000" b="1" dirty="0">
                <a:solidFill>
                  <a:srgbClr val="403C4E"/>
                </a:solidFill>
                <a:latin typeface="Merriweather Bold" pitchFamily="34" charset="0"/>
                <a:ea typeface="Merriweather Bold" pitchFamily="34" charset="-122"/>
                <a:cs typeface="Merriweather Bold" pitchFamily="34" charset="-120"/>
              </a:rPr>
              <a:t>Modelo Huber</a:t>
            </a:r>
            <a:endParaRPr lang="en-US" sz="4000" dirty="0"/>
          </a:p>
        </p:txBody>
      </p:sp>
      <p:pic>
        <p:nvPicPr>
          <p:cNvPr id="3" name="Image 0" descr="preencoded.png"/>
          <p:cNvPicPr>
            <a:picLocks noChangeAspect="1"/>
          </p:cNvPicPr>
          <p:nvPr/>
        </p:nvPicPr>
        <p:blipFill>
          <a:blip r:embed="rId3"/>
          <a:stretch>
            <a:fillRect/>
          </a:stretch>
        </p:blipFill>
        <p:spPr>
          <a:xfrm>
            <a:off x="2926437" y="1936433"/>
            <a:ext cx="2177772" cy="1178004"/>
          </a:xfrm>
          <a:prstGeom prst="rect">
            <a:avLst/>
          </a:prstGeom>
        </p:spPr>
      </p:pic>
      <p:pic>
        <p:nvPicPr>
          <p:cNvPr id="4" name="Image 1" descr="preencoded.png"/>
          <p:cNvPicPr>
            <a:picLocks noChangeAspect="1"/>
          </p:cNvPicPr>
          <p:nvPr/>
        </p:nvPicPr>
        <p:blipFill>
          <a:blip r:embed="rId4"/>
          <a:stretch>
            <a:fillRect/>
          </a:stretch>
        </p:blipFill>
        <p:spPr>
          <a:xfrm>
            <a:off x="3871555" y="2491740"/>
            <a:ext cx="287536" cy="359331"/>
          </a:xfrm>
          <a:prstGeom prst="rect">
            <a:avLst/>
          </a:prstGeom>
        </p:spPr>
      </p:pic>
      <p:sp>
        <p:nvSpPr>
          <p:cNvPr id="5" name="Text 1"/>
          <p:cNvSpPr/>
          <p:nvPr/>
        </p:nvSpPr>
        <p:spPr>
          <a:xfrm>
            <a:off x="5308640" y="2140863"/>
            <a:ext cx="2556034" cy="319445"/>
          </a:xfrm>
          <a:prstGeom prst="rect">
            <a:avLst/>
          </a:prstGeom>
          <a:noFill/>
          <a:ln/>
        </p:spPr>
        <p:txBody>
          <a:bodyPr wrap="none" lIns="0" tIns="0" rIns="0" bIns="0" rtlCol="0" anchor="t"/>
          <a:lstStyle/>
          <a:p>
            <a:pPr marL="0" indent="0" algn="l">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Robustez</a:t>
            </a:r>
            <a:endParaRPr lang="en-US" sz="2000" dirty="0"/>
          </a:p>
        </p:txBody>
      </p:sp>
      <p:sp>
        <p:nvSpPr>
          <p:cNvPr id="6" name="Text 2"/>
          <p:cNvSpPr/>
          <p:nvPr/>
        </p:nvSpPr>
        <p:spPr>
          <a:xfrm>
            <a:off x="5308640" y="2582942"/>
            <a:ext cx="2680216" cy="327065"/>
          </a:xfrm>
          <a:prstGeom prst="rect">
            <a:avLst/>
          </a:prstGeom>
          <a:noFill/>
          <a:ln/>
        </p:spPr>
        <p:txBody>
          <a:bodyPr wrap="none" lIns="0" tIns="0" rIns="0" bIns="0" rtlCol="0" anchor="t"/>
          <a:lstStyle/>
          <a:p>
            <a:pPr marL="0" indent="0" algn="l">
              <a:lnSpc>
                <a:spcPts val="2550"/>
              </a:lnSpc>
              <a:buNone/>
            </a:pPr>
            <a:r>
              <a:rPr lang="en-US" sz="1600" dirty="0">
                <a:solidFill>
                  <a:srgbClr val="403C4E"/>
                </a:solidFill>
                <a:latin typeface="Open Sans" pitchFamily="34" charset="0"/>
                <a:ea typeface="Open Sans" pitchFamily="34" charset="-122"/>
                <a:cs typeface="Open Sans" pitchFamily="34" charset="-120"/>
              </a:rPr>
              <a:t>Resistente a valores atípicos</a:t>
            </a:r>
            <a:endParaRPr lang="en-US" sz="1600" dirty="0"/>
          </a:p>
        </p:txBody>
      </p:sp>
      <p:sp>
        <p:nvSpPr>
          <p:cNvPr id="7" name="Shape 3"/>
          <p:cNvSpPr/>
          <p:nvPr/>
        </p:nvSpPr>
        <p:spPr>
          <a:xfrm>
            <a:off x="5155287" y="3130391"/>
            <a:ext cx="8708350" cy="11430"/>
          </a:xfrm>
          <a:prstGeom prst="roundRect">
            <a:avLst>
              <a:gd name="adj" fmla="val 751392"/>
            </a:avLst>
          </a:prstGeom>
          <a:solidFill>
            <a:srgbClr val="E5BEB2"/>
          </a:solidFill>
          <a:ln/>
        </p:spPr>
        <p:txBody>
          <a:bodyPr/>
          <a:lstStyle/>
          <a:p>
            <a:endParaRPr lang="en-GB"/>
          </a:p>
        </p:txBody>
      </p:sp>
      <p:pic>
        <p:nvPicPr>
          <p:cNvPr id="8" name="Image 2" descr="preencoded.png"/>
          <p:cNvPicPr>
            <a:picLocks noChangeAspect="1"/>
          </p:cNvPicPr>
          <p:nvPr/>
        </p:nvPicPr>
        <p:blipFill>
          <a:blip r:embed="rId5"/>
          <a:stretch>
            <a:fillRect/>
          </a:stretch>
        </p:blipFill>
        <p:spPr>
          <a:xfrm>
            <a:off x="1837492" y="3165515"/>
            <a:ext cx="4355663" cy="1178004"/>
          </a:xfrm>
          <a:prstGeom prst="rect">
            <a:avLst/>
          </a:prstGeom>
        </p:spPr>
      </p:pic>
      <p:pic>
        <p:nvPicPr>
          <p:cNvPr id="9" name="Image 3" descr="preencoded.png"/>
          <p:cNvPicPr>
            <a:picLocks noChangeAspect="1"/>
          </p:cNvPicPr>
          <p:nvPr/>
        </p:nvPicPr>
        <p:blipFill>
          <a:blip r:embed="rId6"/>
          <a:stretch>
            <a:fillRect/>
          </a:stretch>
        </p:blipFill>
        <p:spPr>
          <a:xfrm>
            <a:off x="3871555" y="3574852"/>
            <a:ext cx="287536" cy="359331"/>
          </a:xfrm>
          <a:prstGeom prst="rect">
            <a:avLst/>
          </a:prstGeom>
        </p:spPr>
      </p:pic>
      <p:sp>
        <p:nvSpPr>
          <p:cNvPr id="10" name="Text 4"/>
          <p:cNvSpPr/>
          <p:nvPr/>
        </p:nvSpPr>
        <p:spPr>
          <a:xfrm>
            <a:off x="6397585" y="3369945"/>
            <a:ext cx="1954768" cy="319445"/>
          </a:xfrm>
          <a:prstGeom prst="rect">
            <a:avLst/>
          </a:prstGeom>
          <a:noFill/>
          <a:ln/>
        </p:spPr>
        <p:txBody>
          <a:bodyPr wrap="none" lIns="0" tIns="0" rIns="0" bIns="0" rtlCol="0" anchor="t"/>
          <a:lstStyle/>
          <a:p>
            <a:pPr marL="0" indent="0" algn="l">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Equilibrio</a:t>
            </a:r>
            <a:endParaRPr lang="en-US" sz="2000" dirty="0"/>
          </a:p>
        </p:txBody>
      </p:sp>
      <p:sp>
        <p:nvSpPr>
          <p:cNvPr id="11" name="Text 5"/>
          <p:cNvSpPr/>
          <p:nvPr/>
        </p:nvSpPr>
        <p:spPr>
          <a:xfrm>
            <a:off x="6397585" y="3812024"/>
            <a:ext cx="1954768" cy="327065"/>
          </a:xfrm>
          <a:prstGeom prst="rect">
            <a:avLst/>
          </a:prstGeom>
          <a:noFill/>
          <a:ln/>
        </p:spPr>
        <p:txBody>
          <a:bodyPr wrap="none" lIns="0" tIns="0" rIns="0" bIns="0" rtlCol="0" anchor="t"/>
          <a:lstStyle/>
          <a:p>
            <a:pPr marL="0" indent="0" algn="l">
              <a:lnSpc>
                <a:spcPts val="2550"/>
              </a:lnSpc>
              <a:buNone/>
            </a:pPr>
            <a:r>
              <a:rPr lang="en-US" sz="1600" dirty="0">
                <a:solidFill>
                  <a:srgbClr val="403C4E"/>
                </a:solidFill>
                <a:latin typeface="Open Sans" pitchFamily="34" charset="0"/>
                <a:ea typeface="Open Sans" pitchFamily="34" charset="-122"/>
                <a:cs typeface="Open Sans" pitchFamily="34" charset="-120"/>
              </a:rPr>
              <a:t>Combina MSE y MAE</a:t>
            </a:r>
            <a:endParaRPr lang="en-US" sz="1600" dirty="0"/>
          </a:p>
        </p:txBody>
      </p:sp>
      <p:sp>
        <p:nvSpPr>
          <p:cNvPr id="12" name="Shape 6"/>
          <p:cNvSpPr/>
          <p:nvPr/>
        </p:nvSpPr>
        <p:spPr>
          <a:xfrm>
            <a:off x="6244233" y="4359473"/>
            <a:ext cx="7619405" cy="11430"/>
          </a:xfrm>
          <a:prstGeom prst="roundRect">
            <a:avLst>
              <a:gd name="adj" fmla="val 751392"/>
            </a:avLst>
          </a:prstGeom>
          <a:solidFill>
            <a:srgbClr val="E5BEB2"/>
          </a:solidFill>
          <a:ln/>
        </p:spPr>
        <p:txBody>
          <a:bodyPr/>
          <a:lstStyle/>
          <a:p>
            <a:endParaRPr lang="en-GB"/>
          </a:p>
        </p:txBody>
      </p:sp>
      <p:pic>
        <p:nvPicPr>
          <p:cNvPr id="13" name="Image 4" descr="preencoded.png"/>
          <p:cNvPicPr>
            <a:picLocks noChangeAspect="1"/>
          </p:cNvPicPr>
          <p:nvPr/>
        </p:nvPicPr>
        <p:blipFill>
          <a:blip r:embed="rId7"/>
          <a:stretch>
            <a:fillRect/>
          </a:stretch>
        </p:blipFill>
        <p:spPr>
          <a:xfrm>
            <a:off x="748665" y="4394597"/>
            <a:ext cx="6533436" cy="1178004"/>
          </a:xfrm>
          <a:prstGeom prst="rect">
            <a:avLst/>
          </a:prstGeom>
        </p:spPr>
      </p:pic>
      <p:pic>
        <p:nvPicPr>
          <p:cNvPr id="14" name="Image 5" descr="preencoded.png"/>
          <p:cNvPicPr>
            <a:picLocks noChangeAspect="1"/>
          </p:cNvPicPr>
          <p:nvPr/>
        </p:nvPicPr>
        <p:blipFill>
          <a:blip r:embed="rId8"/>
          <a:stretch>
            <a:fillRect/>
          </a:stretch>
        </p:blipFill>
        <p:spPr>
          <a:xfrm>
            <a:off x="3871555" y="4803934"/>
            <a:ext cx="287536" cy="359331"/>
          </a:xfrm>
          <a:prstGeom prst="rect">
            <a:avLst/>
          </a:prstGeom>
        </p:spPr>
      </p:pic>
      <p:sp>
        <p:nvSpPr>
          <p:cNvPr id="15" name="Text 7"/>
          <p:cNvSpPr/>
          <p:nvPr/>
        </p:nvSpPr>
        <p:spPr>
          <a:xfrm>
            <a:off x="7486531" y="4599027"/>
            <a:ext cx="2150507" cy="319445"/>
          </a:xfrm>
          <a:prstGeom prst="rect">
            <a:avLst/>
          </a:prstGeom>
          <a:noFill/>
          <a:ln/>
        </p:spPr>
        <p:txBody>
          <a:bodyPr wrap="none" lIns="0" tIns="0" rIns="0" bIns="0" rtlCol="0" anchor="t"/>
          <a:lstStyle/>
          <a:p>
            <a:pPr marL="0" indent="0" algn="l">
              <a:lnSpc>
                <a:spcPts val="2500"/>
              </a:lnSpc>
              <a:buNone/>
            </a:pPr>
            <a:r>
              <a:rPr lang="en-US" sz="2000" b="1" dirty="0">
                <a:solidFill>
                  <a:srgbClr val="403C4E"/>
                </a:solidFill>
                <a:latin typeface="Merriweather Bold" pitchFamily="34" charset="0"/>
                <a:ea typeface="Merriweather Bold" pitchFamily="34" charset="-122"/>
                <a:cs typeface="Merriweather Bold" pitchFamily="34" charset="-120"/>
              </a:rPr>
              <a:t>Gradiente Suave</a:t>
            </a:r>
            <a:endParaRPr lang="en-US" sz="2000" dirty="0"/>
          </a:p>
        </p:txBody>
      </p:sp>
      <p:sp>
        <p:nvSpPr>
          <p:cNvPr id="16" name="Text 8"/>
          <p:cNvSpPr/>
          <p:nvPr/>
        </p:nvSpPr>
        <p:spPr>
          <a:xfrm>
            <a:off x="7486531" y="5041106"/>
            <a:ext cx="2150507" cy="327065"/>
          </a:xfrm>
          <a:prstGeom prst="rect">
            <a:avLst/>
          </a:prstGeom>
          <a:noFill/>
          <a:ln/>
        </p:spPr>
        <p:txBody>
          <a:bodyPr wrap="none" lIns="0" tIns="0" rIns="0" bIns="0" rtlCol="0" anchor="t"/>
          <a:lstStyle/>
          <a:p>
            <a:pPr marL="0" indent="0" algn="l">
              <a:lnSpc>
                <a:spcPts val="2550"/>
              </a:lnSpc>
              <a:buNone/>
            </a:pPr>
            <a:r>
              <a:rPr lang="en-US" sz="1600" dirty="0">
                <a:solidFill>
                  <a:srgbClr val="403C4E"/>
                </a:solidFill>
                <a:latin typeface="Open Sans" pitchFamily="34" charset="0"/>
                <a:ea typeface="Open Sans" pitchFamily="34" charset="-122"/>
                <a:cs typeface="Open Sans" pitchFamily="34" charset="-120"/>
              </a:rPr>
              <a:t>Facilita la optimización</a:t>
            </a:r>
            <a:endParaRPr lang="en-US" sz="1600" dirty="0"/>
          </a:p>
        </p:txBody>
      </p:sp>
      <p:sp>
        <p:nvSpPr>
          <p:cNvPr id="17" name="Text 9"/>
          <p:cNvSpPr/>
          <p:nvPr/>
        </p:nvSpPr>
        <p:spPr>
          <a:xfrm>
            <a:off x="715685" y="5802630"/>
            <a:ext cx="13199031" cy="654129"/>
          </a:xfrm>
          <a:prstGeom prst="rect">
            <a:avLst/>
          </a:prstGeom>
          <a:noFill/>
          <a:ln/>
        </p:spPr>
        <p:txBody>
          <a:bodyPr wrap="square" lIns="0" tIns="0" rIns="0" bIns="0" rtlCol="0" anchor="t"/>
          <a:lstStyle/>
          <a:p>
            <a:pPr marL="0" indent="0" algn="l">
              <a:lnSpc>
                <a:spcPts val="2550"/>
              </a:lnSpc>
              <a:buNone/>
            </a:pPr>
            <a:r>
              <a:rPr lang="en-US" sz="1600" dirty="0">
                <a:solidFill>
                  <a:srgbClr val="403C4E"/>
                </a:solidFill>
                <a:latin typeface="Open Sans" pitchFamily="34" charset="0"/>
                <a:ea typeface="Open Sans" pitchFamily="34" charset="-122"/>
                <a:cs typeface="Open Sans" pitchFamily="34" charset="-120"/>
              </a:rPr>
              <a:t>El modelo Huber utiliza una función de pérdida robusta que equilibra entre el Error Cuadrático Medio (MSE), preciso para residuos pequeños, y el Error Absoluto Medio (MAE), robusto para residuos grandes. Es </a:t>
            </a:r>
            <a:r>
              <a:rPr lang="en-US" sz="1600" b="1" u="sng" dirty="0">
                <a:solidFill>
                  <a:srgbClr val="403C4E"/>
                </a:solidFill>
                <a:latin typeface="Open Sans" pitchFamily="34" charset="0"/>
                <a:ea typeface="Open Sans" pitchFamily="34" charset="-122"/>
                <a:cs typeface="Open Sans" pitchFamily="34" charset="-120"/>
              </a:rPr>
              <a:t>ideal cuando los datos pueden incluir </a:t>
            </a:r>
            <a:r>
              <a:rPr lang="en-US" sz="1600" b="1" u="sng" dirty="0" err="1">
                <a:solidFill>
                  <a:srgbClr val="403C4E"/>
                </a:solidFill>
                <a:latin typeface="Open Sans" pitchFamily="34" charset="0"/>
                <a:ea typeface="Open Sans" pitchFamily="34" charset="-122"/>
                <a:cs typeface="Open Sans" pitchFamily="34" charset="-120"/>
              </a:rPr>
              <a:t>valores</a:t>
            </a:r>
            <a:r>
              <a:rPr lang="en-US" sz="1600" b="1" u="sng" dirty="0">
                <a:solidFill>
                  <a:srgbClr val="403C4E"/>
                </a:solidFill>
                <a:latin typeface="Open Sans" pitchFamily="34" charset="0"/>
                <a:ea typeface="Open Sans" pitchFamily="34" charset="-122"/>
                <a:cs typeface="Open Sans" pitchFamily="34" charset="-120"/>
              </a:rPr>
              <a:t> </a:t>
            </a:r>
            <a:r>
              <a:rPr lang="en-US" sz="1600" b="1" u="sng" dirty="0" err="1">
                <a:solidFill>
                  <a:srgbClr val="403C4E"/>
                </a:solidFill>
                <a:latin typeface="Open Sans" pitchFamily="34" charset="0"/>
                <a:ea typeface="Open Sans" pitchFamily="34" charset="-122"/>
                <a:cs typeface="Open Sans" pitchFamily="34" charset="-120"/>
              </a:rPr>
              <a:t>atípicos</a:t>
            </a:r>
            <a:r>
              <a:rPr lang="en-US" sz="1600" b="1" u="sng" dirty="0">
                <a:solidFill>
                  <a:srgbClr val="403C4E"/>
                </a:solidFill>
                <a:latin typeface="Open Sans" pitchFamily="34" charset="0"/>
                <a:ea typeface="Open Sans" pitchFamily="34" charset="-122"/>
                <a:cs typeface="Open Sans" pitchFamily="34" charset="-120"/>
              </a:rPr>
              <a:t> (outliers)</a:t>
            </a:r>
            <a:r>
              <a:rPr lang="en-US" sz="1600" dirty="0">
                <a:solidFill>
                  <a:srgbClr val="403C4E"/>
                </a:solidFill>
                <a:latin typeface="Open Sans" pitchFamily="34" charset="0"/>
                <a:ea typeface="Open Sans" pitchFamily="34" charset="-122"/>
                <a:cs typeface="Open Sans" pitchFamily="34" charset="-120"/>
              </a:rPr>
              <a:t>.</a:t>
            </a:r>
          </a:p>
          <a:p>
            <a:pPr marL="0" indent="0" algn="l">
              <a:lnSpc>
                <a:spcPts val="2550"/>
              </a:lnSpc>
              <a:buNone/>
            </a:pPr>
            <a:endParaRPr lang="en-US" sz="1600" dirty="0"/>
          </a:p>
        </p:txBody>
      </p:sp>
      <p:sp>
        <p:nvSpPr>
          <p:cNvPr id="18" name="Text 10"/>
          <p:cNvSpPr/>
          <p:nvPr/>
        </p:nvSpPr>
        <p:spPr>
          <a:xfrm>
            <a:off x="715685" y="6909808"/>
            <a:ext cx="13199031" cy="654129"/>
          </a:xfrm>
          <a:prstGeom prst="rect">
            <a:avLst/>
          </a:prstGeom>
          <a:noFill/>
          <a:ln/>
        </p:spPr>
        <p:txBody>
          <a:bodyPr wrap="square" lIns="0" tIns="0" rIns="0" bIns="0" rtlCol="0" anchor="t"/>
          <a:lstStyle/>
          <a:p>
            <a:pPr marL="0" indent="0" algn="l">
              <a:lnSpc>
                <a:spcPts val="2550"/>
              </a:lnSpc>
              <a:buNone/>
            </a:pPr>
            <a:r>
              <a:rPr lang="en-US" sz="1600" dirty="0">
                <a:solidFill>
                  <a:srgbClr val="403C4E"/>
                </a:solidFill>
                <a:latin typeface="Open Sans" pitchFamily="34" charset="0"/>
                <a:ea typeface="Open Sans" pitchFamily="34" charset="-122"/>
                <a:cs typeface="Open Sans" pitchFamily="34" charset="-120"/>
              </a:rPr>
              <a:t>Se aplica en problemas de regresión con ruido como predicción de precios de viviendas o lecturas de sensores. Su principal fortaleza es la mejora de la robustez y generalización, especialmente cuando los datos contienen errores de medición o entradas ruidosas.</a:t>
            </a:r>
            <a:endParaRPr lang="en-US" sz="1600" dirty="0"/>
          </a:p>
        </p:txBody>
      </p:sp>
      <p:pic>
        <p:nvPicPr>
          <p:cNvPr id="19" name="Picture 18">
            <a:extLst>
              <a:ext uri="{FF2B5EF4-FFF2-40B4-BE49-F238E27FC236}">
                <a16:creationId xmlns:a16="http://schemas.microsoft.com/office/drawing/2014/main" id="{5C73888C-991B-8AD6-E040-C0D54A4BC66A}"/>
              </a:ext>
            </a:extLst>
          </p:cNvPr>
          <p:cNvPicPr>
            <a:picLocks noChangeAspect="1"/>
          </p:cNvPicPr>
          <p:nvPr/>
        </p:nvPicPr>
        <p:blipFill>
          <a:blip r:embed="rId9"/>
          <a:stretch>
            <a:fillRect/>
          </a:stretch>
        </p:blipFill>
        <p:spPr>
          <a:xfrm>
            <a:off x="12891971" y="7752764"/>
            <a:ext cx="1648055" cy="362001"/>
          </a:xfrm>
          <a:prstGeom prst="rect">
            <a:avLst/>
          </a:prstGeom>
        </p:spPr>
      </p:pic>
      <p:pic>
        <p:nvPicPr>
          <p:cNvPr id="6146" name="Picture 2" descr="Huber loss function and corresponding density function. | Download  Scientific Diagram">
            <a:extLst>
              <a:ext uri="{FF2B5EF4-FFF2-40B4-BE49-F238E27FC236}">
                <a16:creationId xmlns:a16="http://schemas.microsoft.com/office/drawing/2014/main" id="{D48F3088-F24E-DECC-9675-23471D5480B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74611" y="177651"/>
            <a:ext cx="4932118" cy="25182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8682AFB-B22A-4A4E-E755-C60244C4B597}"/>
              </a:ext>
            </a:extLst>
          </p:cNvPr>
          <p:cNvGraphicFramePr>
            <a:graphicFrameLocks noGrp="1"/>
          </p:cNvGraphicFramePr>
          <p:nvPr>
            <p:extLst>
              <p:ext uri="{D42A27DB-BD31-4B8C-83A1-F6EECF244321}">
                <p14:modId xmlns:p14="http://schemas.microsoft.com/office/powerpoint/2010/main" val="1315177175"/>
              </p:ext>
            </p:extLst>
          </p:nvPr>
        </p:nvGraphicFramePr>
        <p:xfrm>
          <a:off x="1168400" y="834637"/>
          <a:ext cx="12293600" cy="5631180"/>
        </p:xfrm>
        <a:graphic>
          <a:graphicData uri="http://schemas.openxmlformats.org/drawingml/2006/table">
            <a:tbl>
              <a:tblPr>
                <a:tableStyleId>{5C22544A-7EE6-4342-B048-85BDC9FD1C3A}</a:tableStyleId>
              </a:tblPr>
              <a:tblGrid>
                <a:gridCol w="3073400">
                  <a:extLst>
                    <a:ext uri="{9D8B030D-6E8A-4147-A177-3AD203B41FA5}">
                      <a16:colId xmlns:a16="http://schemas.microsoft.com/office/drawing/2014/main" val="1289791177"/>
                    </a:ext>
                  </a:extLst>
                </a:gridCol>
                <a:gridCol w="3073400">
                  <a:extLst>
                    <a:ext uri="{9D8B030D-6E8A-4147-A177-3AD203B41FA5}">
                      <a16:colId xmlns:a16="http://schemas.microsoft.com/office/drawing/2014/main" val="315373637"/>
                    </a:ext>
                  </a:extLst>
                </a:gridCol>
                <a:gridCol w="3073400">
                  <a:extLst>
                    <a:ext uri="{9D8B030D-6E8A-4147-A177-3AD203B41FA5}">
                      <a16:colId xmlns:a16="http://schemas.microsoft.com/office/drawing/2014/main" val="3813118675"/>
                    </a:ext>
                  </a:extLst>
                </a:gridCol>
                <a:gridCol w="3073400">
                  <a:extLst>
                    <a:ext uri="{9D8B030D-6E8A-4147-A177-3AD203B41FA5}">
                      <a16:colId xmlns:a16="http://schemas.microsoft.com/office/drawing/2014/main" val="3371628740"/>
                    </a:ext>
                  </a:extLst>
                </a:gridCol>
              </a:tblGrid>
              <a:tr h="670560">
                <a:tc>
                  <a:txBody>
                    <a:bodyPr/>
                    <a:lstStyle/>
                    <a:p>
                      <a:pPr algn="ctr" fontAlgn="b"/>
                      <a:r>
                        <a:rPr lang="en-GB" sz="1600" u="none" strike="noStrike">
                          <a:effectLst/>
                        </a:rPr>
                        <a:t>Poisson</a:t>
                      </a:r>
                      <a:endParaRPr lang="en-GB" sz="16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GB" sz="1600" u="none" strike="noStrike">
                          <a:effectLst/>
                        </a:rPr>
                        <a:t>Logarítmica (Canónica) (g(</a:t>
                      </a:r>
                      <a:r>
                        <a:rPr lang="el-GR" sz="1600" u="none" strike="noStrike">
                          <a:effectLst/>
                        </a:rPr>
                        <a:t>μ)=</a:t>
                      </a:r>
                      <a:r>
                        <a:rPr lang="en-GB" sz="1600" u="none" strike="noStrike">
                          <a:effectLst/>
                        </a:rPr>
                        <a:t>log(</a:t>
                      </a:r>
                      <a:r>
                        <a:rPr lang="el-GR" sz="1600" u="none" strike="noStrike">
                          <a:effectLst/>
                        </a:rPr>
                        <a:t>μ))</a:t>
                      </a:r>
                      <a:endParaRPr lang="el-GR" sz="16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s-ES" sz="1600" u="none" strike="noStrike">
                          <a:effectLst/>
                        </a:rPr>
                        <a:t>Conteo de eventos (ej. número de accidentes, número de llamadas a un call center, número de visitas a una web), donde la respuesta son números enteros no negativos.</a:t>
                      </a:r>
                      <a:endParaRPr lang="es-ES" sz="16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s-ES" sz="1600" u="none" strike="noStrike">
                          <a:effectLst/>
                        </a:rPr>
                        <a:t>Apropiada para datos de conteo. Asume que la varianza es igual a la media (equidispersión). A menudo requiere ajustes (cuasi-Poisson) si hay sobredispersión (varianza &gt; media).</a:t>
                      </a:r>
                      <a:endParaRPr lang="es-ES" sz="16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834520791"/>
                  </a:ext>
                </a:extLst>
              </a:tr>
              <a:tr h="1005840">
                <a:tc>
                  <a:txBody>
                    <a:bodyPr/>
                    <a:lstStyle/>
                    <a:p>
                      <a:pPr algn="ctr" fontAlgn="b"/>
                      <a:r>
                        <a:rPr lang="en-GB" sz="1600" u="none" strike="noStrike">
                          <a:effectLst/>
                        </a:rPr>
                        <a:t>Tweedie</a:t>
                      </a:r>
                      <a:endParaRPr lang="en-GB" sz="16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n-GB" sz="1600" u="none" strike="noStrike">
                          <a:effectLst/>
                        </a:rPr>
                        <a:t>Logarítmica (g(</a:t>
                      </a:r>
                      <a:r>
                        <a:rPr lang="el-GR" sz="1600" u="none" strike="noStrike">
                          <a:effectLst/>
                        </a:rPr>
                        <a:t>μ)=</a:t>
                      </a:r>
                      <a:r>
                        <a:rPr lang="en-GB" sz="1600" u="none" strike="noStrike">
                          <a:effectLst/>
                        </a:rPr>
                        <a:t>log(</a:t>
                      </a:r>
                      <a:r>
                        <a:rPr lang="el-GR" sz="1600" u="none" strike="noStrike">
                          <a:effectLst/>
                        </a:rPr>
                        <a:t>μ)); </a:t>
                      </a:r>
                      <a:r>
                        <a:rPr lang="en-GB" sz="1600" u="none" strike="noStrike">
                          <a:effectLst/>
                        </a:rPr>
                        <a:t>Identidad (g(</a:t>
                      </a:r>
                      <a:r>
                        <a:rPr lang="el-GR" sz="1600" u="none" strike="noStrike">
                          <a:effectLst/>
                        </a:rPr>
                        <a:t>μ)=μ); </a:t>
                      </a:r>
                      <a:r>
                        <a:rPr lang="en-GB" sz="1600" u="none" strike="noStrike">
                          <a:effectLst/>
                        </a:rPr>
                        <a:t>Potencia (g(</a:t>
                      </a:r>
                      <a:r>
                        <a:rPr lang="el-GR" sz="1600" u="none" strike="noStrike">
                          <a:effectLst/>
                        </a:rPr>
                        <a:t>μ)=μ</a:t>
                      </a:r>
                      <a:r>
                        <a:rPr lang="en-GB" sz="1600" u="none" strike="noStrike">
                          <a:effectLst/>
                        </a:rPr>
                        <a:t>p)</a:t>
                      </a:r>
                      <a:endParaRPr lang="en-GB" sz="16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s-ES" sz="1600" u="none" strike="noStrike">
                          <a:effectLst/>
                        </a:rPr>
                        <a:t>Datos con una masa puntual en cero y una distribución continua y positiva para valores mayores que cero (ej. reclamaciones de seguros donde muchos son cero y otros son montos positivos), datos con varianza que es una función de potencia de la media.</a:t>
                      </a:r>
                      <a:endParaRPr lang="es-ES" sz="16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s-ES" sz="1600" u="none" strike="noStrike">
                          <a:effectLst/>
                        </a:rPr>
                        <a:t>Es una familia de distribuciones que incluye Poisson (p=1), Gamma (p=2) y Gaussiana (p=0) como casos especiales. Es muy útil para modelar datos de seguros o datos financieros con una alta proporción de ceros. El parámetro 'p' determina la relación varianza-media.</a:t>
                      </a:r>
                      <a:endParaRPr lang="es-ES" sz="16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2431321709"/>
                  </a:ext>
                </a:extLst>
              </a:tr>
              <a:tr h="1005840">
                <a:tc>
                  <a:txBody>
                    <a:bodyPr/>
                    <a:lstStyle/>
                    <a:p>
                      <a:pPr algn="ctr" fontAlgn="b"/>
                      <a:r>
                        <a:rPr lang="en-GB" sz="1600" u="none" strike="noStrike">
                          <a:effectLst/>
                        </a:rPr>
                        <a:t>Huber (Regresión Robusta)</a:t>
                      </a:r>
                      <a:endParaRPr lang="en-GB" sz="16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s-ES" sz="1600" u="none" strike="noStrike">
                          <a:effectLst/>
                        </a:rPr>
                        <a:t>N/A (No es una distribución, es una función de pérdida/método de estimación)</a:t>
                      </a:r>
                      <a:endParaRPr lang="es-ES" sz="16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s-ES" sz="1600" u="none" strike="noStrike">
                          <a:effectLst/>
                        </a:rPr>
                        <a:t>Cuando los datos contienen valores atípicos (outliers) y se desea una estimación más robusta que OLS.</a:t>
                      </a:r>
                      <a:endParaRPr lang="es-ES" sz="1600" b="0" i="0" u="none" strike="noStrike">
                        <a:solidFill>
                          <a:srgbClr val="000000"/>
                        </a:solidFill>
                        <a:effectLst/>
                        <a:latin typeface="Arial" panose="020B0604020202020204" pitchFamily="34" charset="0"/>
                      </a:endParaRPr>
                    </a:p>
                  </a:txBody>
                  <a:tcPr marL="7620" marR="7620" marT="7620" marB="0" anchor="b"/>
                </a:tc>
                <a:tc>
                  <a:txBody>
                    <a:bodyPr/>
                    <a:lstStyle/>
                    <a:p>
                      <a:pPr algn="ctr" fontAlgn="b"/>
                      <a:r>
                        <a:rPr lang="es-ES" sz="1600" u="none" strike="noStrike" dirty="0">
                          <a:effectLst/>
                        </a:rPr>
                        <a:t>No es una distribución de la familia exponencial ni un GLM en el sentido estricto. Es un método de estimación que minimiza una función de pérdida que es cuadrática para errores pequeños (como OLS) y lineal para errores grandes, haciéndola menos sensible a los </a:t>
                      </a:r>
                      <a:r>
                        <a:rPr lang="es-ES" sz="1600" u="none" strike="noStrike" dirty="0" err="1">
                          <a:effectLst/>
                        </a:rPr>
                        <a:t>outliers</a:t>
                      </a:r>
                      <a:r>
                        <a:rPr lang="es-ES" sz="1600" u="none" strike="noStrike" dirty="0">
                          <a:effectLst/>
                        </a:rPr>
                        <a:t> que los mínimos cuadrados.</a:t>
                      </a:r>
                      <a:endParaRPr lang="es-ES" sz="16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1370534123"/>
                  </a:ext>
                </a:extLst>
              </a:tr>
            </a:tbl>
          </a:graphicData>
        </a:graphic>
      </p:graphicFrame>
    </p:spTree>
    <p:extLst>
      <p:ext uri="{BB962C8B-B14F-4D97-AF65-F5344CB8AC3E}">
        <p14:creationId xmlns:p14="http://schemas.microsoft.com/office/powerpoint/2010/main" val="2704690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28A5B5-3627-4061-605D-529FB3D77597}"/>
              </a:ext>
            </a:extLst>
          </p:cNvPr>
          <p:cNvSpPr txBox="1"/>
          <p:nvPr/>
        </p:nvSpPr>
        <p:spPr>
          <a:xfrm>
            <a:off x="1435261" y="1088020"/>
            <a:ext cx="10833904" cy="6555641"/>
          </a:xfrm>
          <a:prstGeom prst="rect">
            <a:avLst/>
          </a:prstGeom>
          <a:noFill/>
        </p:spPr>
        <p:txBody>
          <a:bodyPr wrap="square">
            <a:spAutoFit/>
          </a:bodyPr>
          <a:lstStyle/>
          <a:p>
            <a:pPr>
              <a:buNone/>
            </a:pPr>
            <a:r>
              <a:rPr lang="es-ES" sz="2800" dirty="0"/>
              <a:t>El Modelo Lineal Generalizado (GLM) es una extensión de los modelos de regresión lineal que permite manejar diferentes tipos de variables de respuesta más allá de la normalidad. La clave de su flexibilidad radica en estos tres elementos fundamentales que mencionaste:</a:t>
            </a:r>
          </a:p>
          <a:p>
            <a:pPr lvl="1">
              <a:buFont typeface="+mj-lt"/>
              <a:buAutoNum type="arabicPeriod"/>
            </a:pPr>
            <a:r>
              <a:rPr lang="es-ES" sz="2800" b="1" dirty="0"/>
              <a:t> Distribución de la variable de respuesta</a:t>
            </a:r>
            <a:r>
              <a:rPr lang="es-ES" sz="2800" dirty="0"/>
              <a:t>: Se selecciona una distribución dentro de la familia exponencial (como la normal, binomial, Poisson, etc.), lo que permite modelar distintos tipos de datos.</a:t>
            </a:r>
          </a:p>
          <a:p>
            <a:pPr lvl="1">
              <a:buFont typeface="+mj-lt"/>
              <a:buAutoNum type="arabicPeriod"/>
            </a:pPr>
            <a:r>
              <a:rPr lang="es-ES" sz="2800" b="1" dirty="0"/>
              <a:t>Predictor lineal</a:t>
            </a:r>
            <a:r>
              <a:rPr lang="es-ES" sz="2800" dirty="0"/>
              <a:t>: Se define como η=Xβ\eta = X\beta, lo que implica una combinación lineal de los predictores.</a:t>
            </a:r>
          </a:p>
          <a:p>
            <a:pPr lvl="1">
              <a:buFont typeface="+mj-lt"/>
              <a:buAutoNum type="arabicPeriod"/>
            </a:pPr>
            <a:r>
              <a:rPr lang="es-ES" sz="2800" b="1" dirty="0"/>
              <a:t> Función de enlace (o del error o ajuste conocida como </a:t>
            </a:r>
            <a:r>
              <a:rPr lang="es-ES" sz="2800" b="1" dirty="0" err="1"/>
              <a:t>goodness</a:t>
            </a:r>
            <a:r>
              <a:rPr lang="es-ES" sz="2800" b="1" dirty="0"/>
              <a:t> </a:t>
            </a:r>
            <a:r>
              <a:rPr lang="es-ES" sz="2800" b="1" dirty="0" err="1"/>
              <a:t>of</a:t>
            </a:r>
            <a:r>
              <a:rPr lang="es-ES" sz="2800" b="1" dirty="0"/>
              <a:t> </a:t>
            </a:r>
            <a:r>
              <a:rPr lang="es-ES" sz="2800" b="1" dirty="0" err="1"/>
              <a:t>fit</a:t>
            </a:r>
            <a:r>
              <a:rPr lang="es-ES" sz="2800" b="1" dirty="0"/>
              <a:t>)</a:t>
            </a:r>
            <a:r>
              <a:rPr lang="es-ES" sz="2800" dirty="0"/>
              <a:t>: Establece la relación entre el predictor lineal y la media esperada de la variable de respuesta, E(Y∣X)=μ=g−1(η)E(Y | X) = \mu = g^{-1}(\eta), lo que permite adaptar el modelo a distribuciones no normales.</a:t>
            </a:r>
          </a:p>
        </p:txBody>
      </p:sp>
    </p:spTree>
    <p:extLst>
      <p:ext uri="{BB962C8B-B14F-4D97-AF65-F5344CB8AC3E}">
        <p14:creationId xmlns:p14="http://schemas.microsoft.com/office/powerpoint/2010/main" val="17474026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21587"/>
          </a:xfrm>
          <a:prstGeom prst="rect">
            <a:avLst/>
          </a:prstGeom>
        </p:spPr>
      </p:pic>
      <p:sp>
        <p:nvSpPr>
          <p:cNvPr id="3" name="Text 0"/>
          <p:cNvSpPr/>
          <p:nvPr/>
        </p:nvSpPr>
        <p:spPr>
          <a:xfrm>
            <a:off x="621983" y="2830830"/>
            <a:ext cx="4788813" cy="555427"/>
          </a:xfrm>
          <a:prstGeom prst="rect">
            <a:avLst/>
          </a:prstGeom>
          <a:noFill/>
          <a:ln/>
        </p:spPr>
        <p:txBody>
          <a:bodyPr wrap="none" lIns="0" tIns="0" rIns="0" bIns="0" rtlCol="0" anchor="t"/>
          <a:lstStyle/>
          <a:p>
            <a:pPr marL="0" indent="0" algn="l">
              <a:lnSpc>
                <a:spcPts val="4350"/>
              </a:lnSpc>
              <a:buNone/>
            </a:pPr>
            <a:r>
              <a:rPr lang="en-US" sz="3450" b="1" dirty="0">
                <a:solidFill>
                  <a:srgbClr val="403C4E"/>
                </a:solidFill>
                <a:latin typeface="Merriweather Bold" pitchFamily="34" charset="0"/>
                <a:ea typeface="Merriweather Bold" pitchFamily="34" charset="-122"/>
                <a:cs typeface="Merriweather Bold" pitchFamily="34" charset="-120"/>
              </a:rPr>
              <a:t>Modelo de Dos </a:t>
            </a:r>
            <a:r>
              <a:rPr lang="en-US" sz="3450" b="1" dirty="0" err="1">
                <a:solidFill>
                  <a:srgbClr val="403C4E"/>
                </a:solidFill>
                <a:latin typeface="Merriweather Bold" pitchFamily="34" charset="0"/>
                <a:ea typeface="Merriweather Bold" pitchFamily="34" charset="-122"/>
                <a:cs typeface="Merriweather Bold" pitchFamily="34" charset="-120"/>
              </a:rPr>
              <a:t>Etapas</a:t>
            </a:r>
            <a:r>
              <a:rPr lang="en-US" sz="3450" b="1" dirty="0">
                <a:solidFill>
                  <a:srgbClr val="403C4E"/>
                </a:solidFill>
                <a:latin typeface="Merriweather Bold" pitchFamily="34" charset="0"/>
                <a:ea typeface="Merriweather Bold" pitchFamily="34" charset="-122"/>
                <a:cs typeface="Merriweather Bold" pitchFamily="34" charset="-120"/>
              </a:rPr>
              <a:t> (Binomial + Gaussian)</a:t>
            </a:r>
            <a:endParaRPr lang="en-US" sz="3450" dirty="0"/>
          </a:p>
        </p:txBody>
      </p:sp>
      <p:pic>
        <p:nvPicPr>
          <p:cNvPr id="4" name="Image 1" descr="preencoded.png"/>
          <p:cNvPicPr>
            <a:picLocks noChangeAspect="1"/>
          </p:cNvPicPr>
          <p:nvPr/>
        </p:nvPicPr>
        <p:blipFill>
          <a:blip r:embed="rId4"/>
          <a:stretch>
            <a:fillRect/>
          </a:stretch>
        </p:blipFill>
        <p:spPr>
          <a:xfrm>
            <a:off x="621983" y="3652838"/>
            <a:ext cx="888563" cy="1066324"/>
          </a:xfrm>
          <a:prstGeom prst="rect">
            <a:avLst/>
          </a:prstGeom>
        </p:spPr>
      </p:pic>
      <p:sp>
        <p:nvSpPr>
          <p:cNvPr id="5" name="Text 1"/>
          <p:cNvSpPr/>
          <p:nvPr/>
        </p:nvSpPr>
        <p:spPr>
          <a:xfrm>
            <a:off x="1777127" y="3830479"/>
            <a:ext cx="2686883" cy="277654"/>
          </a:xfrm>
          <a:prstGeom prst="rect">
            <a:avLst/>
          </a:prstGeom>
          <a:noFill/>
          <a:ln/>
        </p:spPr>
        <p:txBody>
          <a:bodyPr wrap="none" lIns="0" tIns="0" rIns="0" bIns="0" rtlCol="0" anchor="t"/>
          <a:lstStyle/>
          <a:p>
            <a:pPr marL="0" indent="0" algn="l">
              <a:lnSpc>
                <a:spcPts val="2150"/>
              </a:lnSpc>
              <a:buNone/>
            </a:pPr>
            <a:r>
              <a:rPr lang="en-US" sz="1700" b="1" dirty="0">
                <a:solidFill>
                  <a:srgbClr val="403C4E"/>
                </a:solidFill>
                <a:latin typeface="Merriweather Bold" pitchFamily="34" charset="0"/>
                <a:ea typeface="Merriweather Bold" pitchFamily="34" charset="-122"/>
                <a:cs typeface="Merriweather Bold" pitchFamily="34" charset="-120"/>
              </a:rPr>
              <a:t>Primera Etapa: Binomial</a:t>
            </a:r>
            <a:endParaRPr lang="en-US" sz="1700" dirty="0"/>
          </a:p>
        </p:txBody>
      </p:sp>
      <p:sp>
        <p:nvSpPr>
          <p:cNvPr id="6" name="Text 2"/>
          <p:cNvSpPr/>
          <p:nvPr/>
        </p:nvSpPr>
        <p:spPr>
          <a:xfrm>
            <a:off x="1777127" y="4214693"/>
            <a:ext cx="12231291" cy="284321"/>
          </a:xfrm>
          <a:prstGeom prst="rect">
            <a:avLst/>
          </a:prstGeom>
          <a:noFill/>
          <a:ln/>
        </p:spPr>
        <p:txBody>
          <a:bodyPr wrap="none" lIns="0" tIns="0" rIns="0" bIns="0" rtlCol="0" anchor="t"/>
          <a:lstStyle/>
          <a:p>
            <a:pPr marL="0" indent="0" algn="l">
              <a:lnSpc>
                <a:spcPts val="2200"/>
              </a:lnSpc>
              <a:buNone/>
            </a:pPr>
            <a:r>
              <a:rPr lang="en-US" sz="1350" dirty="0">
                <a:solidFill>
                  <a:srgbClr val="403C4E"/>
                </a:solidFill>
                <a:latin typeface="Open Sans" pitchFamily="34" charset="0"/>
                <a:ea typeface="Open Sans" pitchFamily="34" charset="-122"/>
                <a:cs typeface="Open Sans" pitchFamily="34" charset="-120"/>
              </a:rPr>
              <a:t>Modelo logístico que predice la probabilidad de obtener un valor no nulo (P(Y&gt;0)). Determina si habrá algún evento o gasto.</a:t>
            </a:r>
            <a:endParaRPr lang="en-US" sz="1350" dirty="0"/>
          </a:p>
        </p:txBody>
      </p:sp>
      <p:pic>
        <p:nvPicPr>
          <p:cNvPr id="7" name="Image 2" descr="preencoded.png"/>
          <p:cNvPicPr>
            <a:picLocks noChangeAspect="1"/>
          </p:cNvPicPr>
          <p:nvPr/>
        </p:nvPicPr>
        <p:blipFill>
          <a:blip r:embed="rId5"/>
          <a:stretch>
            <a:fillRect/>
          </a:stretch>
        </p:blipFill>
        <p:spPr>
          <a:xfrm>
            <a:off x="621983" y="4719161"/>
            <a:ext cx="888563" cy="1066324"/>
          </a:xfrm>
          <a:prstGeom prst="rect">
            <a:avLst/>
          </a:prstGeom>
        </p:spPr>
      </p:pic>
      <p:sp>
        <p:nvSpPr>
          <p:cNvPr id="8" name="Text 3"/>
          <p:cNvSpPr/>
          <p:nvPr/>
        </p:nvSpPr>
        <p:spPr>
          <a:xfrm>
            <a:off x="1777127" y="4896803"/>
            <a:ext cx="2870121" cy="277654"/>
          </a:xfrm>
          <a:prstGeom prst="rect">
            <a:avLst/>
          </a:prstGeom>
          <a:noFill/>
          <a:ln/>
        </p:spPr>
        <p:txBody>
          <a:bodyPr wrap="none" lIns="0" tIns="0" rIns="0" bIns="0" rtlCol="0" anchor="t"/>
          <a:lstStyle/>
          <a:p>
            <a:pPr marL="0" indent="0" algn="l">
              <a:lnSpc>
                <a:spcPts val="2150"/>
              </a:lnSpc>
              <a:buNone/>
            </a:pPr>
            <a:r>
              <a:rPr lang="en-US" sz="1700" b="1" dirty="0">
                <a:solidFill>
                  <a:srgbClr val="403C4E"/>
                </a:solidFill>
                <a:latin typeface="Merriweather Bold" pitchFamily="34" charset="0"/>
                <a:ea typeface="Merriweather Bold" pitchFamily="34" charset="-122"/>
                <a:cs typeface="Merriweather Bold" pitchFamily="34" charset="-120"/>
              </a:rPr>
              <a:t>Segunda Etapa: Gaussiano</a:t>
            </a:r>
            <a:endParaRPr lang="en-US" sz="1700" dirty="0"/>
          </a:p>
        </p:txBody>
      </p:sp>
      <p:sp>
        <p:nvSpPr>
          <p:cNvPr id="9" name="Text 4"/>
          <p:cNvSpPr/>
          <p:nvPr/>
        </p:nvSpPr>
        <p:spPr>
          <a:xfrm>
            <a:off x="1777127" y="5281017"/>
            <a:ext cx="12231291" cy="284321"/>
          </a:xfrm>
          <a:prstGeom prst="rect">
            <a:avLst/>
          </a:prstGeom>
          <a:noFill/>
          <a:ln/>
        </p:spPr>
        <p:txBody>
          <a:bodyPr wrap="none" lIns="0" tIns="0" rIns="0" bIns="0" rtlCol="0" anchor="t"/>
          <a:lstStyle/>
          <a:p>
            <a:pPr marL="0" indent="0" algn="l">
              <a:lnSpc>
                <a:spcPts val="2200"/>
              </a:lnSpc>
              <a:buNone/>
            </a:pPr>
            <a:r>
              <a:rPr lang="en-US" sz="1350" dirty="0">
                <a:solidFill>
                  <a:srgbClr val="403C4E"/>
                </a:solidFill>
                <a:latin typeface="Open Sans" pitchFamily="34" charset="0"/>
                <a:ea typeface="Open Sans" pitchFamily="34" charset="-122"/>
                <a:cs typeface="Open Sans" pitchFamily="34" charset="-120"/>
              </a:rPr>
              <a:t>Modelo normal que predice el valor esperado dado que es positivo (E(Y|Y&gt;0)). Estima la magnitud del evento o gasto.</a:t>
            </a:r>
            <a:endParaRPr lang="en-US" sz="1350" dirty="0"/>
          </a:p>
        </p:txBody>
      </p:sp>
      <p:pic>
        <p:nvPicPr>
          <p:cNvPr id="10" name="Image 3" descr="preencoded.png"/>
          <p:cNvPicPr>
            <a:picLocks noChangeAspect="1"/>
          </p:cNvPicPr>
          <p:nvPr/>
        </p:nvPicPr>
        <p:blipFill>
          <a:blip r:embed="rId6"/>
          <a:stretch>
            <a:fillRect/>
          </a:stretch>
        </p:blipFill>
        <p:spPr>
          <a:xfrm>
            <a:off x="621983" y="5785485"/>
            <a:ext cx="888563" cy="1066324"/>
          </a:xfrm>
          <a:prstGeom prst="rect">
            <a:avLst/>
          </a:prstGeom>
        </p:spPr>
      </p:pic>
      <p:sp>
        <p:nvSpPr>
          <p:cNvPr id="11" name="Text 5"/>
          <p:cNvSpPr/>
          <p:nvPr/>
        </p:nvSpPr>
        <p:spPr>
          <a:xfrm>
            <a:off x="1777127" y="5963126"/>
            <a:ext cx="2221587" cy="277654"/>
          </a:xfrm>
          <a:prstGeom prst="rect">
            <a:avLst/>
          </a:prstGeom>
          <a:noFill/>
          <a:ln/>
        </p:spPr>
        <p:txBody>
          <a:bodyPr wrap="none" lIns="0" tIns="0" rIns="0" bIns="0" rtlCol="0" anchor="t"/>
          <a:lstStyle/>
          <a:p>
            <a:pPr marL="0" indent="0" algn="l">
              <a:lnSpc>
                <a:spcPts val="2150"/>
              </a:lnSpc>
              <a:buNone/>
            </a:pPr>
            <a:r>
              <a:rPr lang="en-US" sz="1700" b="1" dirty="0">
                <a:solidFill>
                  <a:srgbClr val="403C4E"/>
                </a:solidFill>
                <a:latin typeface="Merriweather Bold" pitchFamily="34" charset="0"/>
                <a:ea typeface="Merriweather Bold" pitchFamily="34" charset="-122"/>
                <a:cs typeface="Merriweather Bold" pitchFamily="34" charset="-120"/>
              </a:rPr>
              <a:t>Combinación</a:t>
            </a:r>
            <a:endParaRPr lang="en-US" sz="1700" dirty="0"/>
          </a:p>
        </p:txBody>
      </p:sp>
      <p:sp>
        <p:nvSpPr>
          <p:cNvPr id="12" name="Text 6"/>
          <p:cNvSpPr/>
          <p:nvPr/>
        </p:nvSpPr>
        <p:spPr>
          <a:xfrm>
            <a:off x="1777127" y="6347341"/>
            <a:ext cx="12231291" cy="284321"/>
          </a:xfrm>
          <a:prstGeom prst="rect">
            <a:avLst/>
          </a:prstGeom>
          <a:noFill/>
          <a:ln/>
        </p:spPr>
        <p:txBody>
          <a:bodyPr wrap="none" lIns="0" tIns="0" rIns="0" bIns="0" rtlCol="0" anchor="t"/>
          <a:lstStyle/>
          <a:p>
            <a:pPr marL="0" indent="0" algn="l">
              <a:lnSpc>
                <a:spcPts val="2200"/>
              </a:lnSpc>
              <a:buNone/>
            </a:pPr>
            <a:r>
              <a:rPr lang="en-US" sz="1350" dirty="0">
                <a:solidFill>
                  <a:srgbClr val="403C4E"/>
                </a:solidFill>
                <a:latin typeface="Open Sans" pitchFamily="34" charset="0"/>
                <a:ea typeface="Open Sans" pitchFamily="34" charset="-122"/>
                <a:cs typeface="Open Sans" pitchFamily="34" charset="-120"/>
              </a:rPr>
              <a:t>Las predicciones de ambas etapas se combinan para obtener un valor esperado general, considerando tanto la probabilidad como la magnitud.</a:t>
            </a:r>
            <a:endParaRPr lang="en-US" sz="1350" dirty="0"/>
          </a:p>
        </p:txBody>
      </p:sp>
      <p:sp>
        <p:nvSpPr>
          <p:cNvPr id="13" name="Text 7"/>
          <p:cNvSpPr/>
          <p:nvPr/>
        </p:nvSpPr>
        <p:spPr>
          <a:xfrm>
            <a:off x="621983" y="7051715"/>
            <a:ext cx="13386435" cy="568643"/>
          </a:xfrm>
          <a:prstGeom prst="rect">
            <a:avLst/>
          </a:prstGeom>
          <a:noFill/>
          <a:ln/>
        </p:spPr>
        <p:txBody>
          <a:bodyPr wrap="square" lIns="0" tIns="0" rIns="0" bIns="0" rtlCol="0" anchor="t"/>
          <a:lstStyle/>
          <a:p>
            <a:pPr marL="0" indent="0" algn="l">
              <a:lnSpc>
                <a:spcPts val="2200"/>
              </a:lnSpc>
              <a:buNone/>
            </a:pPr>
            <a:r>
              <a:rPr lang="en-US" sz="1350" dirty="0">
                <a:solidFill>
                  <a:srgbClr val="403C4E"/>
                </a:solidFill>
                <a:latin typeface="Open Sans" pitchFamily="34" charset="0"/>
                <a:ea typeface="Open Sans" pitchFamily="34" charset="-122"/>
                <a:cs typeface="Open Sans" pitchFamily="34" charset="-120"/>
              </a:rPr>
              <a:t>Este enfoque es ideal para datos semicontinuos como costos de atención médica, donde muchos sujetos gastan 0 y otros gastan cantidades positivas. Permite que diferentes predictores tengan efectos distintos en la probabilidad y en el nivel del resultado.</a:t>
            </a:r>
            <a:endParaRPr lang="en-US" sz="1350" dirty="0"/>
          </a:p>
        </p:txBody>
      </p:sp>
      <p:pic>
        <p:nvPicPr>
          <p:cNvPr id="14" name="Picture 13">
            <a:extLst>
              <a:ext uri="{FF2B5EF4-FFF2-40B4-BE49-F238E27FC236}">
                <a16:creationId xmlns:a16="http://schemas.microsoft.com/office/drawing/2014/main" id="{DE63FEA5-DABE-75FA-648B-6391288E0E04}"/>
              </a:ext>
            </a:extLst>
          </p:cNvPr>
          <p:cNvPicPr>
            <a:picLocks noChangeAspect="1"/>
          </p:cNvPicPr>
          <p:nvPr/>
        </p:nvPicPr>
        <p:blipFill>
          <a:blip r:embed="rId7"/>
          <a:stretch>
            <a:fillRect/>
          </a:stretch>
        </p:blipFill>
        <p:spPr>
          <a:xfrm>
            <a:off x="12891971" y="7752764"/>
            <a:ext cx="1648055" cy="36200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25E0339-CFD4-4ABA-A812-C9632E2B484B}"/>
              </a:ext>
            </a:extLst>
          </p:cNvPr>
          <p:cNvGraphicFramePr>
            <a:graphicFrameLocks noGrp="1"/>
          </p:cNvGraphicFramePr>
          <p:nvPr>
            <p:extLst>
              <p:ext uri="{D42A27DB-BD31-4B8C-83A1-F6EECF244321}">
                <p14:modId xmlns:p14="http://schemas.microsoft.com/office/powerpoint/2010/main" val="583927751"/>
              </p:ext>
            </p:extLst>
          </p:nvPr>
        </p:nvGraphicFramePr>
        <p:xfrm>
          <a:off x="1168400" y="2395654"/>
          <a:ext cx="12293600" cy="4411980"/>
        </p:xfrm>
        <a:graphic>
          <a:graphicData uri="http://schemas.openxmlformats.org/drawingml/2006/table">
            <a:tbl>
              <a:tblPr>
                <a:tableStyleId>{5C22544A-7EE6-4342-B048-85BDC9FD1C3A}</a:tableStyleId>
              </a:tblPr>
              <a:tblGrid>
                <a:gridCol w="3073400">
                  <a:extLst>
                    <a:ext uri="{9D8B030D-6E8A-4147-A177-3AD203B41FA5}">
                      <a16:colId xmlns:a16="http://schemas.microsoft.com/office/drawing/2014/main" val="2756860699"/>
                    </a:ext>
                  </a:extLst>
                </a:gridCol>
                <a:gridCol w="3073400">
                  <a:extLst>
                    <a:ext uri="{9D8B030D-6E8A-4147-A177-3AD203B41FA5}">
                      <a16:colId xmlns:a16="http://schemas.microsoft.com/office/drawing/2014/main" val="3418815004"/>
                    </a:ext>
                  </a:extLst>
                </a:gridCol>
                <a:gridCol w="3073400">
                  <a:extLst>
                    <a:ext uri="{9D8B030D-6E8A-4147-A177-3AD203B41FA5}">
                      <a16:colId xmlns:a16="http://schemas.microsoft.com/office/drawing/2014/main" val="374762898"/>
                    </a:ext>
                  </a:extLst>
                </a:gridCol>
                <a:gridCol w="3073400">
                  <a:extLst>
                    <a:ext uri="{9D8B030D-6E8A-4147-A177-3AD203B41FA5}">
                      <a16:colId xmlns:a16="http://schemas.microsoft.com/office/drawing/2014/main" val="569016182"/>
                    </a:ext>
                  </a:extLst>
                </a:gridCol>
              </a:tblGrid>
              <a:tr h="502920">
                <a:tc>
                  <a:txBody>
                    <a:bodyPr/>
                    <a:lstStyle/>
                    <a:p>
                      <a:pPr algn="l" fontAlgn="b"/>
                      <a:r>
                        <a:rPr lang="en-GB" sz="1800" u="none" strike="noStrike">
                          <a:effectLst/>
                        </a:rPr>
                        <a:t>Two-Stage (Binomial + Gaussian/Gamma/etc.)</a:t>
                      </a:r>
                      <a:endParaRPr lang="en-GB" sz="18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s-ES" sz="1800" u="none" strike="noStrike">
                          <a:effectLst/>
                        </a:rPr>
                        <a:t>Variable según la primera y segunda etapa</a:t>
                      </a:r>
                      <a:endParaRPr lang="es-ES" sz="18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s-ES" sz="1800" u="none" strike="noStrike">
                          <a:effectLst/>
                        </a:rPr>
                        <a:t>Modelado de eventos en dos fases, como decisiones de compra y el monto gastado, o la ocurrencia de un evento (fase 1) y su magnitud (fase 2).</a:t>
                      </a:r>
                      <a:endParaRPr lang="es-ES" sz="18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s-ES" sz="1800" u="none" strike="noStrike">
                          <a:effectLst/>
                        </a:rPr>
                        <a:t>No es un único GLM, sino una estrategia de modelado que combina dos GLM (o cualquier otro modelo) en secuencia.</a:t>
                      </a:r>
                      <a:endParaRPr lang="es-ES" sz="18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3045330451"/>
                  </a:ext>
                </a:extLst>
              </a:tr>
              <a:tr h="670560">
                <a:tc>
                  <a:txBody>
                    <a:bodyPr/>
                    <a:lstStyle/>
                    <a:p>
                      <a:pPr algn="l" fontAlgn="b"/>
                      <a:endParaRPr lang="en-GB" sz="18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GB" sz="1800" u="none" strike="noStrike">
                          <a:effectLst/>
                        </a:rPr>
                        <a:t>Etapa 1: Binomial (prob. de ocurrencia)</a:t>
                      </a:r>
                      <a:endParaRPr lang="en-GB" sz="18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s-ES" sz="1800" u="none" strike="noStrike">
                          <a:effectLst/>
                        </a:rPr>
                        <a:t>Cuando hay una decisión binaria (ej. ¿ocurre o no ocurre el evento?)</a:t>
                      </a:r>
                      <a:endParaRPr lang="es-ES" sz="18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s-ES" sz="1800" u="none" strike="noStrike">
                          <a:effectLst/>
                        </a:rPr>
                        <a:t>Utiliza un GLM con distribución Binomial (típicamente con enlace logit) para modelar la probabilidad de que la respuesta sea distinta de cero (o que ocurra el evento).</a:t>
                      </a:r>
                      <a:endParaRPr lang="es-ES" sz="1800" b="0" i="0" u="none" strike="noStrike">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707214312"/>
                  </a:ext>
                </a:extLst>
              </a:tr>
              <a:tr h="502920">
                <a:tc>
                  <a:txBody>
                    <a:bodyPr/>
                    <a:lstStyle/>
                    <a:p>
                      <a:pPr algn="l" fontAlgn="b"/>
                      <a:endParaRPr lang="en-GB" sz="18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n-GB" sz="1800" u="none" strike="noStrike">
                          <a:effectLst/>
                        </a:rPr>
                        <a:t>Etapa 2: Gaussian/Gamma/etc. (magnitud del evento si ocurre)</a:t>
                      </a:r>
                      <a:endParaRPr lang="en-GB" sz="18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s-ES" sz="1800" u="none" strike="noStrike">
                          <a:effectLst/>
                        </a:rPr>
                        <a:t>Si el evento ocurre, ¿cuál es su valor o magnitud? (ej. monto de la compra)</a:t>
                      </a:r>
                      <a:endParaRPr lang="es-ES" sz="1800" b="0" i="0" u="none" strike="noStrike">
                        <a:solidFill>
                          <a:srgbClr val="000000"/>
                        </a:solidFill>
                        <a:effectLst/>
                        <a:latin typeface="Arial" panose="020B0604020202020204" pitchFamily="34" charset="0"/>
                      </a:endParaRPr>
                    </a:p>
                  </a:txBody>
                  <a:tcPr marL="7620" marR="7620" marT="7620" marB="0" anchor="b"/>
                </a:tc>
                <a:tc>
                  <a:txBody>
                    <a:bodyPr/>
                    <a:lstStyle/>
                    <a:p>
                      <a:pPr algn="l" fontAlgn="b"/>
                      <a:r>
                        <a:rPr lang="es-ES" sz="1800" u="none" strike="noStrike" dirty="0">
                          <a:effectLst/>
                        </a:rPr>
                        <a:t>Utiliza un GLM (con distribución Gaussian, Gamma, etc., según la naturaleza de la magnitud) y solo modela las observaciones donde el evento ocurrió.</a:t>
                      </a:r>
                      <a:endParaRPr lang="es-ES" sz="1800" b="0" i="0" u="none" strike="noStrike" dirty="0">
                        <a:solidFill>
                          <a:srgbClr val="000000"/>
                        </a:solidFill>
                        <a:effectLst/>
                        <a:latin typeface="Arial" panose="020B0604020202020204" pitchFamily="34" charset="0"/>
                      </a:endParaRPr>
                    </a:p>
                  </a:txBody>
                  <a:tcPr marL="7620" marR="7620" marT="7620" marB="0" anchor="b"/>
                </a:tc>
                <a:extLst>
                  <a:ext uri="{0D108BD9-81ED-4DB2-BD59-A6C34878D82A}">
                    <a16:rowId xmlns:a16="http://schemas.microsoft.com/office/drawing/2014/main" val="3066795994"/>
                  </a:ext>
                </a:extLst>
              </a:tr>
            </a:tbl>
          </a:graphicData>
        </a:graphic>
      </p:graphicFrame>
    </p:spTree>
    <p:extLst>
      <p:ext uri="{BB962C8B-B14F-4D97-AF65-F5344CB8AC3E}">
        <p14:creationId xmlns:p14="http://schemas.microsoft.com/office/powerpoint/2010/main" val="2853724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72465" y="1324352"/>
            <a:ext cx="6399609" cy="600432"/>
          </a:xfrm>
          <a:prstGeom prst="rect">
            <a:avLst/>
          </a:prstGeom>
          <a:noFill/>
          <a:ln/>
        </p:spPr>
        <p:txBody>
          <a:bodyPr wrap="none" lIns="0" tIns="0" rIns="0" bIns="0" rtlCol="0" anchor="t"/>
          <a:lstStyle/>
          <a:p>
            <a:pPr marL="0" indent="0" algn="l">
              <a:lnSpc>
                <a:spcPts val="4700"/>
              </a:lnSpc>
              <a:buNone/>
            </a:pPr>
            <a:r>
              <a:rPr lang="en-US" sz="3750" b="1" dirty="0">
                <a:solidFill>
                  <a:srgbClr val="403C4E"/>
                </a:solidFill>
                <a:latin typeface="Merriweather Bold" pitchFamily="34" charset="0"/>
                <a:ea typeface="Merriweather Bold" pitchFamily="34" charset="-122"/>
                <a:cs typeface="Merriweather Bold" pitchFamily="34" charset="-120"/>
              </a:rPr>
              <a:t>Comparación de Fortalezas</a:t>
            </a:r>
            <a:endParaRPr lang="en-US" sz="3750" dirty="0"/>
          </a:p>
        </p:txBody>
      </p:sp>
      <p:sp>
        <p:nvSpPr>
          <p:cNvPr id="4" name="Shape 1"/>
          <p:cNvSpPr/>
          <p:nvPr/>
        </p:nvSpPr>
        <p:spPr>
          <a:xfrm>
            <a:off x="672465" y="2212916"/>
            <a:ext cx="13285470" cy="3887391"/>
          </a:xfrm>
          <a:prstGeom prst="roundRect">
            <a:avLst>
              <a:gd name="adj" fmla="val 2076"/>
            </a:avLst>
          </a:prstGeom>
          <a:noFill/>
          <a:ln w="7620">
            <a:solidFill>
              <a:srgbClr val="000000">
                <a:alpha val="8000"/>
              </a:srgbClr>
            </a:solidFill>
            <a:prstDash val="solid"/>
          </a:ln>
        </p:spPr>
        <p:txBody>
          <a:bodyPr/>
          <a:lstStyle/>
          <a:p>
            <a:endParaRPr lang="en-GB"/>
          </a:p>
        </p:txBody>
      </p:sp>
      <p:sp>
        <p:nvSpPr>
          <p:cNvPr id="5" name="Shape 2"/>
          <p:cNvSpPr/>
          <p:nvPr/>
        </p:nvSpPr>
        <p:spPr>
          <a:xfrm>
            <a:off x="680085" y="2220536"/>
            <a:ext cx="13270230" cy="553164"/>
          </a:xfrm>
          <a:prstGeom prst="rect">
            <a:avLst/>
          </a:prstGeom>
          <a:solidFill>
            <a:srgbClr val="FFFFFF">
              <a:alpha val="4000"/>
            </a:srgbClr>
          </a:solidFill>
          <a:ln/>
        </p:spPr>
        <p:txBody>
          <a:bodyPr/>
          <a:lstStyle/>
          <a:p>
            <a:endParaRPr lang="en-GB"/>
          </a:p>
        </p:txBody>
      </p:sp>
      <p:sp>
        <p:nvSpPr>
          <p:cNvPr id="6" name="Text 3"/>
          <p:cNvSpPr/>
          <p:nvPr/>
        </p:nvSpPr>
        <p:spPr>
          <a:xfrm>
            <a:off x="872133" y="2343408"/>
            <a:ext cx="6247209" cy="307419"/>
          </a:xfrm>
          <a:prstGeom prst="rect">
            <a:avLst/>
          </a:prstGeom>
          <a:noFill/>
          <a:ln/>
        </p:spPr>
        <p:txBody>
          <a:bodyPr wrap="none" lIns="0" tIns="0" rIns="0" bIns="0" rtlCol="0" anchor="t"/>
          <a:lstStyle/>
          <a:p>
            <a:pPr marL="0" indent="0" algn="l">
              <a:lnSpc>
                <a:spcPts val="2400"/>
              </a:lnSpc>
              <a:buNone/>
            </a:pPr>
            <a:r>
              <a:rPr lang="en-US" sz="1500" dirty="0">
                <a:solidFill>
                  <a:srgbClr val="403C4E"/>
                </a:solidFill>
                <a:latin typeface="Open Sans" pitchFamily="34" charset="0"/>
                <a:ea typeface="Open Sans" pitchFamily="34" charset="-122"/>
                <a:cs typeface="Open Sans" pitchFamily="34" charset="-120"/>
              </a:rPr>
              <a:t>Modelo</a:t>
            </a:r>
            <a:endParaRPr lang="en-US" sz="1500" dirty="0"/>
          </a:p>
        </p:txBody>
      </p:sp>
      <p:sp>
        <p:nvSpPr>
          <p:cNvPr id="7" name="Text 4"/>
          <p:cNvSpPr/>
          <p:nvPr/>
        </p:nvSpPr>
        <p:spPr>
          <a:xfrm>
            <a:off x="7511058" y="2343408"/>
            <a:ext cx="6247209" cy="307419"/>
          </a:xfrm>
          <a:prstGeom prst="rect">
            <a:avLst/>
          </a:prstGeom>
          <a:noFill/>
          <a:ln/>
        </p:spPr>
        <p:txBody>
          <a:bodyPr wrap="none" lIns="0" tIns="0" rIns="0" bIns="0" rtlCol="0" anchor="t"/>
          <a:lstStyle/>
          <a:p>
            <a:pPr marL="0" indent="0" algn="l">
              <a:lnSpc>
                <a:spcPts val="2400"/>
              </a:lnSpc>
              <a:buNone/>
            </a:pPr>
            <a:r>
              <a:rPr lang="en-US" sz="1500" dirty="0">
                <a:solidFill>
                  <a:srgbClr val="403C4E"/>
                </a:solidFill>
                <a:latin typeface="Open Sans" pitchFamily="34" charset="0"/>
                <a:ea typeface="Open Sans" pitchFamily="34" charset="-122"/>
                <a:cs typeface="Open Sans" pitchFamily="34" charset="-120"/>
              </a:rPr>
              <a:t>Principal Fortaleza</a:t>
            </a:r>
            <a:endParaRPr lang="en-US" sz="1500" dirty="0"/>
          </a:p>
        </p:txBody>
      </p:sp>
      <p:sp>
        <p:nvSpPr>
          <p:cNvPr id="8" name="Shape 5"/>
          <p:cNvSpPr/>
          <p:nvPr/>
        </p:nvSpPr>
        <p:spPr>
          <a:xfrm>
            <a:off x="680085" y="2773700"/>
            <a:ext cx="13270230" cy="553164"/>
          </a:xfrm>
          <a:prstGeom prst="rect">
            <a:avLst/>
          </a:prstGeom>
          <a:solidFill>
            <a:srgbClr val="000000">
              <a:alpha val="4000"/>
            </a:srgbClr>
          </a:solidFill>
          <a:ln/>
        </p:spPr>
        <p:txBody>
          <a:bodyPr/>
          <a:lstStyle/>
          <a:p>
            <a:endParaRPr lang="en-GB"/>
          </a:p>
        </p:txBody>
      </p:sp>
      <p:sp>
        <p:nvSpPr>
          <p:cNvPr id="9" name="Text 6"/>
          <p:cNvSpPr/>
          <p:nvPr/>
        </p:nvSpPr>
        <p:spPr>
          <a:xfrm>
            <a:off x="872133" y="2896572"/>
            <a:ext cx="6247209" cy="307419"/>
          </a:xfrm>
          <a:prstGeom prst="rect">
            <a:avLst/>
          </a:prstGeom>
          <a:noFill/>
          <a:ln/>
        </p:spPr>
        <p:txBody>
          <a:bodyPr wrap="none" lIns="0" tIns="0" rIns="0" bIns="0" rtlCol="0" anchor="t"/>
          <a:lstStyle/>
          <a:p>
            <a:pPr marL="0" indent="0" algn="l">
              <a:lnSpc>
                <a:spcPts val="2400"/>
              </a:lnSpc>
              <a:buNone/>
            </a:pPr>
            <a:r>
              <a:rPr lang="en-US" sz="1500" dirty="0">
                <a:solidFill>
                  <a:srgbClr val="403C4E"/>
                </a:solidFill>
                <a:latin typeface="Open Sans" pitchFamily="34" charset="0"/>
                <a:ea typeface="Open Sans" pitchFamily="34" charset="-122"/>
                <a:cs typeface="Open Sans" pitchFamily="34" charset="-120"/>
              </a:rPr>
              <a:t>OLS / </a:t>
            </a:r>
            <a:r>
              <a:rPr lang="en-US" sz="1500" dirty="0" err="1">
                <a:solidFill>
                  <a:srgbClr val="403C4E"/>
                </a:solidFill>
                <a:latin typeface="Open Sans" pitchFamily="34" charset="0"/>
                <a:ea typeface="Open Sans" pitchFamily="34" charset="-122"/>
                <a:cs typeface="Open Sans" pitchFamily="34" charset="-120"/>
              </a:rPr>
              <a:t>Gaussiano</a:t>
            </a:r>
            <a:endParaRPr lang="en-US" sz="1500" dirty="0"/>
          </a:p>
        </p:txBody>
      </p:sp>
      <p:sp>
        <p:nvSpPr>
          <p:cNvPr id="10" name="Text 7"/>
          <p:cNvSpPr/>
          <p:nvPr/>
        </p:nvSpPr>
        <p:spPr>
          <a:xfrm>
            <a:off x="7511058" y="2896572"/>
            <a:ext cx="6247209" cy="307419"/>
          </a:xfrm>
          <a:prstGeom prst="rect">
            <a:avLst/>
          </a:prstGeom>
          <a:noFill/>
          <a:ln/>
        </p:spPr>
        <p:txBody>
          <a:bodyPr wrap="none" lIns="0" tIns="0" rIns="0" bIns="0" rtlCol="0" anchor="t"/>
          <a:lstStyle/>
          <a:p>
            <a:pPr marL="0" indent="0" algn="l">
              <a:lnSpc>
                <a:spcPts val="2400"/>
              </a:lnSpc>
              <a:buNone/>
            </a:pPr>
            <a:r>
              <a:rPr lang="en-US" sz="1500" dirty="0">
                <a:solidFill>
                  <a:srgbClr val="403C4E"/>
                </a:solidFill>
                <a:latin typeface="Open Sans" pitchFamily="34" charset="0"/>
                <a:ea typeface="Open Sans" pitchFamily="34" charset="-122"/>
                <a:cs typeface="Open Sans" pitchFamily="34" charset="-120"/>
              </a:rPr>
              <a:t>Fácil interpretación y cálculo rápido</a:t>
            </a:r>
            <a:endParaRPr lang="en-US" sz="1500" dirty="0"/>
          </a:p>
        </p:txBody>
      </p:sp>
      <p:sp>
        <p:nvSpPr>
          <p:cNvPr id="11" name="Shape 8"/>
          <p:cNvSpPr/>
          <p:nvPr/>
        </p:nvSpPr>
        <p:spPr>
          <a:xfrm>
            <a:off x="680085" y="3326864"/>
            <a:ext cx="13270230" cy="553164"/>
          </a:xfrm>
          <a:prstGeom prst="rect">
            <a:avLst/>
          </a:prstGeom>
          <a:solidFill>
            <a:srgbClr val="FFFFFF">
              <a:alpha val="4000"/>
            </a:srgbClr>
          </a:solidFill>
          <a:ln/>
        </p:spPr>
        <p:txBody>
          <a:bodyPr/>
          <a:lstStyle/>
          <a:p>
            <a:endParaRPr lang="en-GB"/>
          </a:p>
        </p:txBody>
      </p:sp>
      <p:sp>
        <p:nvSpPr>
          <p:cNvPr id="12" name="Text 9"/>
          <p:cNvSpPr/>
          <p:nvPr/>
        </p:nvSpPr>
        <p:spPr>
          <a:xfrm>
            <a:off x="872133" y="3449737"/>
            <a:ext cx="6247209" cy="307419"/>
          </a:xfrm>
          <a:prstGeom prst="rect">
            <a:avLst/>
          </a:prstGeom>
          <a:noFill/>
          <a:ln/>
        </p:spPr>
        <p:txBody>
          <a:bodyPr wrap="none" lIns="0" tIns="0" rIns="0" bIns="0" rtlCol="0" anchor="t"/>
          <a:lstStyle/>
          <a:p>
            <a:pPr marL="0" indent="0" algn="l">
              <a:lnSpc>
                <a:spcPts val="2400"/>
              </a:lnSpc>
              <a:buNone/>
            </a:pPr>
            <a:r>
              <a:rPr lang="en-US" sz="1500" dirty="0">
                <a:solidFill>
                  <a:srgbClr val="403C4E"/>
                </a:solidFill>
                <a:latin typeface="Open Sans" pitchFamily="34" charset="0"/>
                <a:ea typeface="Open Sans" pitchFamily="34" charset="-122"/>
                <a:cs typeface="Open Sans" pitchFamily="34" charset="-120"/>
              </a:rPr>
              <a:t>Gamma</a:t>
            </a:r>
            <a:endParaRPr lang="en-US" sz="1500" dirty="0"/>
          </a:p>
        </p:txBody>
      </p:sp>
      <p:sp>
        <p:nvSpPr>
          <p:cNvPr id="13" name="Text 10"/>
          <p:cNvSpPr/>
          <p:nvPr/>
        </p:nvSpPr>
        <p:spPr>
          <a:xfrm>
            <a:off x="7511058" y="3449737"/>
            <a:ext cx="6247209" cy="307419"/>
          </a:xfrm>
          <a:prstGeom prst="rect">
            <a:avLst/>
          </a:prstGeom>
          <a:noFill/>
          <a:ln/>
        </p:spPr>
        <p:txBody>
          <a:bodyPr wrap="none" lIns="0" tIns="0" rIns="0" bIns="0" rtlCol="0" anchor="t"/>
          <a:lstStyle/>
          <a:p>
            <a:pPr marL="0" indent="0" algn="l">
              <a:lnSpc>
                <a:spcPts val="2400"/>
              </a:lnSpc>
              <a:buNone/>
            </a:pPr>
            <a:r>
              <a:rPr lang="en-US" sz="1500" dirty="0">
                <a:solidFill>
                  <a:srgbClr val="403C4E"/>
                </a:solidFill>
                <a:latin typeface="Open Sans" pitchFamily="34" charset="0"/>
                <a:ea typeface="Open Sans" pitchFamily="34" charset="-122"/>
                <a:cs typeface="Open Sans" pitchFamily="34" charset="-120"/>
              </a:rPr>
              <a:t>Manejo de datos asimétricos y heterocedasticidad</a:t>
            </a:r>
            <a:endParaRPr lang="en-US" sz="1500" dirty="0"/>
          </a:p>
        </p:txBody>
      </p:sp>
      <p:sp>
        <p:nvSpPr>
          <p:cNvPr id="14" name="Shape 11"/>
          <p:cNvSpPr/>
          <p:nvPr/>
        </p:nvSpPr>
        <p:spPr>
          <a:xfrm>
            <a:off x="680085" y="3880029"/>
            <a:ext cx="13270230" cy="553164"/>
          </a:xfrm>
          <a:prstGeom prst="rect">
            <a:avLst/>
          </a:prstGeom>
          <a:solidFill>
            <a:srgbClr val="000000">
              <a:alpha val="4000"/>
            </a:srgbClr>
          </a:solidFill>
          <a:ln/>
        </p:spPr>
        <p:txBody>
          <a:bodyPr/>
          <a:lstStyle/>
          <a:p>
            <a:endParaRPr lang="en-GB"/>
          </a:p>
        </p:txBody>
      </p:sp>
      <p:sp>
        <p:nvSpPr>
          <p:cNvPr id="15" name="Text 12"/>
          <p:cNvSpPr/>
          <p:nvPr/>
        </p:nvSpPr>
        <p:spPr>
          <a:xfrm>
            <a:off x="872133" y="4002901"/>
            <a:ext cx="6247209" cy="307419"/>
          </a:xfrm>
          <a:prstGeom prst="rect">
            <a:avLst/>
          </a:prstGeom>
          <a:noFill/>
          <a:ln/>
        </p:spPr>
        <p:txBody>
          <a:bodyPr wrap="none" lIns="0" tIns="0" rIns="0" bIns="0" rtlCol="0" anchor="t"/>
          <a:lstStyle/>
          <a:p>
            <a:pPr marL="0" indent="0" algn="l">
              <a:lnSpc>
                <a:spcPts val="2400"/>
              </a:lnSpc>
              <a:buNone/>
            </a:pPr>
            <a:r>
              <a:rPr lang="en-US" sz="1500" dirty="0">
                <a:solidFill>
                  <a:srgbClr val="403C4E"/>
                </a:solidFill>
                <a:latin typeface="Open Sans" pitchFamily="34" charset="0"/>
                <a:ea typeface="Open Sans" pitchFamily="34" charset="-122"/>
                <a:cs typeface="Open Sans" pitchFamily="34" charset="-120"/>
              </a:rPr>
              <a:t>Huber</a:t>
            </a:r>
            <a:endParaRPr lang="en-US" sz="1500" dirty="0"/>
          </a:p>
        </p:txBody>
      </p:sp>
      <p:sp>
        <p:nvSpPr>
          <p:cNvPr id="16" name="Text 13"/>
          <p:cNvSpPr/>
          <p:nvPr/>
        </p:nvSpPr>
        <p:spPr>
          <a:xfrm>
            <a:off x="7511058" y="4002901"/>
            <a:ext cx="6247209" cy="307419"/>
          </a:xfrm>
          <a:prstGeom prst="rect">
            <a:avLst/>
          </a:prstGeom>
          <a:noFill/>
          <a:ln/>
        </p:spPr>
        <p:txBody>
          <a:bodyPr wrap="none" lIns="0" tIns="0" rIns="0" bIns="0" rtlCol="0" anchor="t"/>
          <a:lstStyle/>
          <a:p>
            <a:pPr marL="0" indent="0" algn="l">
              <a:lnSpc>
                <a:spcPts val="2400"/>
              </a:lnSpc>
              <a:buNone/>
            </a:pPr>
            <a:r>
              <a:rPr lang="en-US" sz="1500" dirty="0">
                <a:solidFill>
                  <a:srgbClr val="403C4E"/>
                </a:solidFill>
                <a:latin typeface="Open Sans" pitchFamily="34" charset="0"/>
                <a:ea typeface="Open Sans" pitchFamily="34" charset="-122"/>
                <a:cs typeface="Open Sans" pitchFamily="34" charset="-120"/>
              </a:rPr>
              <a:t>Robustez ante </a:t>
            </a:r>
            <a:r>
              <a:rPr lang="en-US" sz="1500" dirty="0" err="1">
                <a:solidFill>
                  <a:srgbClr val="403C4E"/>
                </a:solidFill>
                <a:latin typeface="Open Sans" pitchFamily="34" charset="0"/>
                <a:ea typeface="Open Sans" pitchFamily="34" charset="-122"/>
                <a:cs typeface="Open Sans" pitchFamily="34" charset="-120"/>
              </a:rPr>
              <a:t>valores</a:t>
            </a:r>
            <a:r>
              <a:rPr lang="en-US" sz="1500" dirty="0">
                <a:solidFill>
                  <a:srgbClr val="403C4E"/>
                </a:solidFill>
                <a:latin typeface="Open Sans" pitchFamily="34" charset="0"/>
                <a:ea typeface="Open Sans" pitchFamily="34" charset="-122"/>
                <a:cs typeface="Open Sans" pitchFamily="34" charset="-120"/>
              </a:rPr>
              <a:t> </a:t>
            </a:r>
            <a:r>
              <a:rPr lang="en-US" sz="1500" dirty="0" err="1">
                <a:solidFill>
                  <a:srgbClr val="403C4E"/>
                </a:solidFill>
                <a:latin typeface="Open Sans" pitchFamily="34" charset="0"/>
                <a:ea typeface="Open Sans" pitchFamily="34" charset="-122"/>
                <a:cs typeface="Open Sans" pitchFamily="34" charset="-120"/>
              </a:rPr>
              <a:t>atípicos</a:t>
            </a:r>
            <a:r>
              <a:rPr lang="en-US" sz="1500" dirty="0">
                <a:solidFill>
                  <a:srgbClr val="403C4E"/>
                </a:solidFill>
                <a:latin typeface="Open Sans" pitchFamily="34" charset="0"/>
                <a:ea typeface="Open Sans" pitchFamily="34" charset="-122"/>
                <a:cs typeface="Open Sans" pitchFamily="34" charset="-120"/>
              </a:rPr>
              <a:t> (outliers) con gradiente suave</a:t>
            </a:r>
            <a:endParaRPr lang="en-US" sz="1500" dirty="0"/>
          </a:p>
        </p:txBody>
      </p:sp>
      <p:sp>
        <p:nvSpPr>
          <p:cNvPr id="17" name="Shape 14"/>
          <p:cNvSpPr/>
          <p:nvPr/>
        </p:nvSpPr>
        <p:spPr>
          <a:xfrm>
            <a:off x="680085" y="4433193"/>
            <a:ext cx="13270230" cy="553164"/>
          </a:xfrm>
          <a:prstGeom prst="rect">
            <a:avLst/>
          </a:prstGeom>
          <a:solidFill>
            <a:srgbClr val="FFFFFF">
              <a:alpha val="4000"/>
            </a:srgbClr>
          </a:solidFill>
          <a:ln/>
        </p:spPr>
        <p:txBody>
          <a:bodyPr/>
          <a:lstStyle/>
          <a:p>
            <a:endParaRPr lang="en-GB"/>
          </a:p>
        </p:txBody>
      </p:sp>
      <p:sp>
        <p:nvSpPr>
          <p:cNvPr id="18" name="Text 15"/>
          <p:cNvSpPr/>
          <p:nvPr/>
        </p:nvSpPr>
        <p:spPr>
          <a:xfrm>
            <a:off x="872133" y="4556066"/>
            <a:ext cx="6247209" cy="307419"/>
          </a:xfrm>
          <a:prstGeom prst="rect">
            <a:avLst/>
          </a:prstGeom>
          <a:noFill/>
          <a:ln/>
        </p:spPr>
        <p:txBody>
          <a:bodyPr wrap="none" lIns="0" tIns="0" rIns="0" bIns="0" rtlCol="0" anchor="t"/>
          <a:lstStyle/>
          <a:p>
            <a:pPr marL="0" indent="0" algn="l">
              <a:lnSpc>
                <a:spcPts val="2400"/>
              </a:lnSpc>
              <a:buNone/>
            </a:pPr>
            <a:r>
              <a:rPr lang="en-US" sz="1500" dirty="0">
                <a:solidFill>
                  <a:srgbClr val="403C4E"/>
                </a:solidFill>
                <a:latin typeface="Open Sans" pitchFamily="34" charset="0"/>
                <a:ea typeface="Open Sans" pitchFamily="34" charset="-122"/>
                <a:cs typeface="Open Sans" pitchFamily="34" charset="-120"/>
              </a:rPr>
              <a:t>Poisson</a:t>
            </a:r>
            <a:endParaRPr lang="en-US" sz="1500" dirty="0"/>
          </a:p>
        </p:txBody>
      </p:sp>
      <p:sp>
        <p:nvSpPr>
          <p:cNvPr id="19" name="Text 16"/>
          <p:cNvSpPr/>
          <p:nvPr/>
        </p:nvSpPr>
        <p:spPr>
          <a:xfrm>
            <a:off x="7511058" y="4556066"/>
            <a:ext cx="6247209" cy="307419"/>
          </a:xfrm>
          <a:prstGeom prst="rect">
            <a:avLst/>
          </a:prstGeom>
          <a:noFill/>
          <a:ln/>
        </p:spPr>
        <p:txBody>
          <a:bodyPr wrap="none" lIns="0" tIns="0" rIns="0" bIns="0" rtlCol="0" anchor="t"/>
          <a:lstStyle/>
          <a:p>
            <a:pPr marL="0" indent="0" algn="l">
              <a:lnSpc>
                <a:spcPts val="2400"/>
              </a:lnSpc>
              <a:buNone/>
            </a:pPr>
            <a:r>
              <a:rPr lang="en-US" sz="1500" dirty="0">
                <a:solidFill>
                  <a:srgbClr val="403C4E"/>
                </a:solidFill>
                <a:latin typeface="Open Sans" pitchFamily="34" charset="0"/>
                <a:ea typeface="Open Sans" pitchFamily="34" charset="-122"/>
                <a:cs typeface="Open Sans" pitchFamily="34" charset="-120"/>
              </a:rPr>
              <a:t>Ideal para modelar resultados basados en recuentos</a:t>
            </a:r>
            <a:endParaRPr lang="en-US" sz="1500" dirty="0"/>
          </a:p>
        </p:txBody>
      </p:sp>
      <p:sp>
        <p:nvSpPr>
          <p:cNvPr id="20" name="Shape 17"/>
          <p:cNvSpPr/>
          <p:nvPr/>
        </p:nvSpPr>
        <p:spPr>
          <a:xfrm>
            <a:off x="680085" y="4986357"/>
            <a:ext cx="13270230" cy="553164"/>
          </a:xfrm>
          <a:prstGeom prst="rect">
            <a:avLst/>
          </a:prstGeom>
          <a:solidFill>
            <a:srgbClr val="000000">
              <a:alpha val="4000"/>
            </a:srgbClr>
          </a:solidFill>
          <a:ln/>
        </p:spPr>
        <p:txBody>
          <a:bodyPr/>
          <a:lstStyle/>
          <a:p>
            <a:endParaRPr lang="en-GB"/>
          </a:p>
        </p:txBody>
      </p:sp>
      <p:sp>
        <p:nvSpPr>
          <p:cNvPr id="21" name="Text 18"/>
          <p:cNvSpPr/>
          <p:nvPr/>
        </p:nvSpPr>
        <p:spPr>
          <a:xfrm>
            <a:off x="872133" y="5109230"/>
            <a:ext cx="6247209" cy="307419"/>
          </a:xfrm>
          <a:prstGeom prst="rect">
            <a:avLst/>
          </a:prstGeom>
          <a:noFill/>
          <a:ln/>
        </p:spPr>
        <p:txBody>
          <a:bodyPr wrap="none" lIns="0" tIns="0" rIns="0" bIns="0" rtlCol="0" anchor="t"/>
          <a:lstStyle/>
          <a:p>
            <a:pPr marL="0" indent="0" algn="l">
              <a:lnSpc>
                <a:spcPts val="2400"/>
              </a:lnSpc>
              <a:buNone/>
            </a:pPr>
            <a:r>
              <a:rPr lang="en-US" sz="1500" dirty="0">
                <a:solidFill>
                  <a:srgbClr val="403C4E"/>
                </a:solidFill>
                <a:latin typeface="Open Sans" pitchFamily="34" charset="0"/>
                <a:ea typeface="Open Sans" pitchFamily="34" charset="-122"/>
                <a:cs typeface="Open Sans" pitchFamily="34" charset="-120"/>
              </a:rPr>
              <a:t>Tweedie</a:t>
            </a:r>
            <a:endParaRPr lang="en-US" sz="1500" dirty="0"/>
          </a:p>
        </p:txBody>
      </p:sp>
      <p:sp>
        <p:nvSpPr>
          <p:cNvPr id="22" name="Text 19"/>
          <p:cNvSpPr/>
          <p:nvPr/>
        </p:nvSpPr>
        <p:spPr>
          <a:xfrm>
            <a:off x="7511058" y="5109230"/>
            <a:ext cx="6247209" cy="307419"/>
          </a:xfrm>
          <a:prstGeom prst="rect">
            <a:avLst/>
          </a:prstGeom>
          <a:noFill/>
          <a:ln/>
        </p:spPr>
        <p:txBody>
          <a:bodyPr wrap="none" lIns="0" tIns="0" rIns="0" bIns="0" rtlCol="0" anchor="t"/>
          <a:lstStyle/>
          <a:p>
            <a:pPr marL="0" indent="0" algn="l">
              <a:lnSpc>
                <a:spcPts val="2400"/>
              </a:lnSpc>
              <a:buNone/>
            </a:pPr>
            <a:r>
              <a:rPr lang="en-US" sz="1500" dirty="0">
                <a:solidFill>
                  <a:srgbClr val="403C4E"/>
                </a:solidFill>
                <a:latin typeface="Open Sans" pitchFamily="34" charset="0"/>
                <a:ea typeface="Open Sans" pitchFamily="34" charset="-122"/>
                <a:cs typeface="Open Sans" pitchFamily="34" charset="-120"/>
              </a:rPr>
              <a:t>Combina propiedades discretas y continuas para datos con ceros</a:t>
            </a:r>
            <a:endParaRPr lang="en-US" sz="1500" dirty="0"/>
          </a:p>
        </p:txBody>
      </p:sp>
      <p:sp>
        <p:nvSpPr>
          <p:cNvPr id="23" name="Shape 20"/>
          <p:cNvSpPr/>
          <p:nvPr/>
        </p:nvSpPr>
        <p:spPr>
          <a:xfrm>
            <a:off x="680085" y="5539522"/>
            <a:ext cx="13270230" cy="553164"/>
          </a:xfrm>
          <a:prstGeom prst="rect">
            <a:avLst/>
          </a:prstGeom>
          <a:solidFill>
            <a:srgbClr val="FFFFFF">
              <a:alpha val="4000"/>
            </a:srgbClr>
          </a:solidFill>
          <a:ln/>
        </p:spPr>
        <p:txBody>
          <a:bodyPr/>
          <a:lstStyle/>
          <a:p>
            <a:endParaRPr lang="en-GB"/>
          </a:p>
        </p:txBody>
      </p:sp>
      <p:sp>
        <p:nvSpPr>
          <p:cNvPr id="24" name="Text 21"/>
          <p:cNvSpPr/>
          <p:nvPr/>
        </p:nvSpPr>
        <p:spPr>
          <a:xfrm>
            <a:off x="872133" y="5662394"/>
            <a:ext cx="6247209" cy="307419"/>
          </a:xfrm>
          <a:prstGeom prst="rect">
            <a:avLst/>
          </a:prstGeom>
          <a:noFill/>
          <a:ln/>
        </p:spPr>
        <p:txBody>
          <a:bodyPr wrap="none" lIns="0" tIns="0" rIns="0" bIns="0" rtlCol="0" anchor="t"/>
          <a:lstStyle/>
          <a:p>
            <a:pPr marL="0" indent="0" algn="l">
              <a:lnSpc>
                <a:spcPts val="2400"/>
              </a:lnSpc>
              <a:buNone/>
            </a:pPr>
            <a:r>
              <a:rPr lang="en-US" sz="1500" dirty="0">
                <a:solidFill>
                  <a:srgbClr val="403C4E"/>
                </a:solidFill>
                <a:latin typeface="Open Sans" pitchFamily="34" charset="0"/>
                <a:ea typeface="Open Sans" pitchFamily="34" charset="-122"/>
                <a:cs typeface="Open Sans" pitchFamily="34" charset="-120"/>
              </a:rPr>
              <a:t>Dos </a:t>
            </a:r>
            <a:r>
              <a:rPr lang="en-US" sz="1500" dirty="0" err="1">
                <a:solidFill>
                  <a:srgbClr val="403C4E"/>
                </a:solidFill>
                <a:latin typeface="Open Sans" pitchFamily="34" charset="0"/>
                <a:ea typeface="Open Sans" pitchFamily="34" charset="-122"/>
                <a:cs typeface="Open Sans" pitchFamily="34" charset="-120"/>
              </a:rPr>
              <a:t>Etapas</a:t>
            </a:r>
            <a:r>
              <a:rPr lang="en-US" sz="1500" dirty="0">
                <a:solidFill>
                  <a:srgbClr val="403C4E"/>
                </a:solidFill>
                <a:latin typeface="Open Sans" pitchFamily="34" charset="0"/>
                <a:ea typeface="Open Sans" pitchFamily="34" charset="-122"/>
                <a:cs typeface="Open Sans" pitchFamily="34" charset="-120"/>
              </a:rPr>
              <a:t> (Binomial + Gaussian)</a:t>
            </a:r>
            <a:endParaRPr lang="en-US" sz="1500" dirty="0"/>
          </a:p>
        </p:txBody>
      </p:sp>
      <p:sp>
        <p:nvSpPr>
          <p:cNvPr id="25" name="Text 22"/>
          <p:cNvSpPr/>
          <p:nvPr/>
        </p:nvSpPr>
        <p:spPr>
          <a:xfrm>
            <a:off x="7511058" y="5662394"/>
            <a:ext cx="6247209" cy="307419"/>
          </a:xfrm>
          <a:prstGeom prst="rect">
            <a:avLst/>
          </a:prstGeom>
          <a:noFill/>
          <a:ln/>
        </p:spPr>
        <p:txBody>
          <a:bodyPr wrap="none" lIns="0" tIns="0" rIns="0" bIns="0" rtlCol="0" anchor="t"/>
          <a:lstStyle/>
          <a:p>
            <a:pPr marL="0" indent="0" algn="l">
              <a:lnSpc>
                <a:spcPts val="2400"/>
              </a:lnSpc>
              <a:buNone/>
            </a:pPr>
            <a:r>
              <a:rPr lang="en-US" sz="1500" dirty="0">
                <a:solidFill>
                  <a:srgbClr val="403C4E"/>
                </a:solidFill>
                <a:latin typeface="Open Sans" pitchFamily="34" charset="0"/>
                <a:ea typeface="Open Sans" pitchFamily="34" charset="-122"/>
                <a:cs typeface="Open Sans" pitchFamily="34" charset="-120"/>
              </a:rPr>
              <a:t>Flexibilidad para modelar probabilidad y magnitud por separado</a:t>
            </a:r>
            <a:endParaRPr lang="en-US" sz="1500" dirty="0"/>
          </a:p>
        </p:txBody>
      </p:sp>
      <p:pic>
        <p:nvPicPr>
          <p:cNvPr id="26" name="Picture 25">
            <a:extLst>
              <a:ext uri="{FF2B5EF4-FFF2-40B4-BE49-F238E27FC236}">
                <a16:creationId xmlns:a16="http://schemas.microsoft.com/office/drawing/2014/main" id="{39E99A03-D2B4-8208-1D78-943927144332}"/>
              </a:ext>
            </a:extLst>
          </p:cNvPr>
          <p:cNvPicPr>
            <a:picLocks noChangeAspect="1"/>
          </p:cNvPicPr>
          <p:nvPr/>
        </p:nvPicPr>
        <p:blipFill>
          <a:blip r:embed="rId3"/>
          <a:stretch>
            <a:fillRect/>
          </a:stretch>
        </p:blipFill>
        <p:spPr>
          <a:xfrm>
            <a:off x="12891971" y="6146988"/>
            <a:ext cx="1648055" cy="36200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87241" y="618530"/>
            <a:ext cx="6250424" cy="702826"/>
          </a:xfrm>
          <a:prstGeom prst="rect">
            <a:avLst/>
          </a:prstGeom>
          <a:noFill/>
          <a:ln/>
        </p:spPr>
        <p:txBody>
          <a:bodyPr wrap="none" lIns="0" tIns="0" rIns="0" bIns="0" rtlCol="0" anchor="t"/>
          <a:lstStyle/>
          <a:p>
            <a:pPr marL="0" indent="0" algn="l">
              <a:lnSpc>
                <a:spcPts val="5500"/>
              </a:lnSpc>
              <a:buNone/>
            </a:pPr>
            <a:r>
              <a:rPr lang="en-US" sz="4400" b="1" dirty="0">
                <a:solidFill>
                  <a:srgbClr val="403C4E"/>
                </a:solidFill>
                <a:latin typeface="Merriweather Bold" pitchFamily="34" charset="0"/>
                <a:ea typeface="Merriweather Bold" pitchFamily="34" charset="-122"/>
                <a:cs typeface="Merriweather Bold" pitchFamily="34" charset="-120"/>
              </a:rPr>
              <a:t>Casos de Uso Prácticos</a:t>
            </a:r>
            <a:endParaRPr lang="en-US" sz="4400" dirty="0"/>
          </a:p>
        </p:txBody>
      </p:sp>
      <p:pic>
        <p:nvPicPr>
          <p:cNvPr id="3" name="Image 0" descr="preencoded.png"/>
          <p:cNvPicPr>
            <a:picLocks noChangeAspect="1"/>
          </p:cNvPicPr>
          <p:nvPr/>
        </p:nvPicPr>
        <p:blipFill>
          <a:blip r:embed="rId3"/>
          <a:stretch>
            <a:fillRect/>
          </a:stretch>
        </p:blipFill>
        <p:spPr>
          <a:xfrm>
            <a:off x="787241" y="1771174"/>
            <a:ext cx="4164568" cy="2573893"/>
          </a:xfrm>
          <a:prstGeom prst="rect">
            <a:avLst/>
          </a:prstGeom>
        </p:spPr>
      </p:pic>
      <p:sp>
        <p:nvSpPr>
          <p:cNvPr id="4" name="Text 1"/>
          <p:cNvSpPr/>
          <p:nvPr/>
        </p:nvSpPr>
        <p:spPr>
          <a:xfrm>
            <a:off x="787241" y="4626173"/>
            <a:ext cx="2840355" cy="351472"/>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Precios de Viviendas</a:t>
            </a:r>
            <a:endParaRPr lang="en-US" sz="2200" dirty="0"/>
          </a:p>
        </p:txBody>
      </p:sp>
      <p:sp>
        <p:nvSpPr>
          <p:cNvPr id="5" name="Text 2"/>
          <p:cNvSpPr/>
          <p:nvPr/>
        </p:nvSpPr>
        <p:spPr>
          <a:xfrm>
            <a:off x="787241" y="5112544"/>
            <a:ext cx="4164568" cy="2518648"/>
          </a:xfrm>
          <a:prstGeom prst="rect">
            <a:avLst/>
          </a:prstGeom>
          <a:noFill/>
          <a:ln/>
        </p:spPr>
        <p:txBody>
          <a:bodyPr wrap="square" lIns="0" tIns="0" rIns="0" bIns="0" rtlCol="0" anchor="t"/>
          <a:lstStyle/>
          <a:p>
            <a:pPr marL="0" indent="0" algn="l">
              <a:lnSpc>
                <a:spcPts val="2800"/>
              </a:lnSpc>
              <a:buNone/>
            </a:pPr>
            <a:r>
              <a:rPr lang="en-US" sz="1750" dirty="0">
                <a:solidFill>
                  <a:srgbClr val="403C4E"/>
                </a:solidFill>
                <a:latin typeface="Open Sans" pitchFamily="34" charset="0"/>
                <a:ea typeface="Open Sans" pitchFamily="34" charset="-122"/>
                <a:cs typeface="Open Sans" pitchFamily="34" charset="-120"/>
              </a:rPr>
              <a:t>El modelo Gaussiano es ideal para predecir precios de viviendas cuando los datos siguen una distribución aproximadamente normal. Sin embargo, el modelo Huber puede ser más apropiado cuando existen valores atípicos en el mercado inmobiliario.</a:t>
            </a:r>
            <a:endParaRPr lang="en-US" sz="1750" dirty="0"/>
          </a:p>
        </p:txBody>
      </p:sp>
      <p:pic>
        <p:nvPicPr>
          <p:cNvPr id="6" name="Image 1" descr="preencoded.png"/>
          <p:cNvPicPr>
            <a:picLocks noChangeAspect="1"/>
          </p:cNvPicPr>
          <p:nvPr/>
        </p:nvPicPr>
        <p:blipFill>
          <a:blip r:embed="rId4"/>
          <a:stretch>
            <a:fillRect/>
          </a:stretch>
        </p:blipFill>
        <p:spPr>
          <a:xfrm>
            <a:off x="5232916" y="1771174"/>
            <a:ext cx="4164568" cy="2573893"/>
          </a:xfrm>
          <a:prstGeom prst="rect">
            <a:avLst/>
          </a:prstGeom>
        </p:spPr>
      </p:pic>
      <p:sp>
        <p:nvSpPr>
          <p:cNvPr id="7" name="Text 3"/>
          <p:cNvSpPr/>
          <p:nvPr/>
        </p:nvSpPr>
        <p:spPr>
          <a:xfrm>
            <a:off x="5232916" y="4626173"/>
            <a:ext cx="3662005" cy="351472"/>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Reclamaciones de Seguros</a:t>
            </a:r>
            <a:endParaRPr lang="en-US" sz="2200" dirty="0"/>
          </a:p>
        </p:txBody>
      </p:sp>
      <p:sp>
        <p:nvSpPr>
          <p:cNvPr id="8" name="Text 4"/>
          <p:cNvSpPr/>
          <p:nvPr/>
        </p:nvSpPr>
        <p:spPr>
          <a:xfrm>
            <a:off x="5232916" y="5112544"/>
            <a:ext cx="4164568" cy="2518648"/>
          </a:xfrm>
          <a:prstGeom prst="rect">
            <a:avLst/>
          </a:prstGeom>
          <a:noFill/>
          <a:ln/>
        </p:spPr>
        <p:txBody>
          <a:bodyPr wrap="square" lIns="0" tIns="0" rIns="0" bIns="0" rtlCol="0" anchor="t"/>
          <a:lstStyle/>
          <a:p>
            <a:pPr marL="0" indent="0" algn="l">
              <a:lnSpc>
                <a:spcPts val="2800"/>
              </a:lnSpc>
              <a:buNone/>
            </a:pPr>
            <a:r>
              <a:rPr lang="en-US" sz="1750" dirty="0">
                <a:solidFill>
                  <a:srgbClr val="403C4E"/>
                </a:solidFill>
                <a:latin typeface="Open Sans" pitchFamily="34" charset="0"/>
                <a:ea typeface="Open Sans" pitchFamily="34" charset="-122"/>
                <a:cs typeface="Open Sans" pitchFamily="34" charset="-120"/>
              </a:rPr>
              <a:t>Para modelar reclamaciones de seguros, donde muchos clientes no presentan reclamaciones (ceros) y otros presentan montos variables, los modelos Tweedie o de Dos Etapas son los más adecuados, capturando tanto la frecuencia como la severidad.</a:t>
            </a:r>
            <a:endParaRPr lang="en-US" sz="1750" dirty="0"/>
          </a:p>
        </p:txBody>
      </p:sp>
      <p:pic>
        <p:nvPicPr>
          <p:cNvPr id="9" name="Image 2" descr="preencoded.png"/>
          <p:cNvPicPr>
            <a:picLocks noChangeAspect="1"/>
          </p:cNvPicPr>
          <p:nvPr/>
        </p:nvPicPr>
        <p:blipFill>
          <a:blip r:embed="rId5"/>
          <a:stretch>
            <a:fillRect/>
          </a:stretch>
        </p:blipFill>
        <p:spPr>
          <a:xfrm>
            <a:off x="9678591" y="1771174"/>
            <a:ext cx="4164568" cy="2573893"/>
          </a:xfrm>
          <a:prstGeom prst="rect">
            <a:avLst/>
          </a:prstGeom>
        </p:spPr>
      </p:pic>
      <p:sp>
        <p:nvSpPr>
          <p:cNvPr id="10" name="Text 5"/>
          <p:cNvSpPr/>
          <p:nvPr/>
        </p:nvSpPr>
        <p:spPr>
          <a:xfrm>
            <a:off x="9678591" y="4626173"/>
            <a:ext cx="2960608" cy="351472"/>
          </a:xfrm>
          <a:prstGeom prst="rect">
            <a:avLst/>
          </a:prstGeom>
          <a:noFill/>
          <a:ln/>
        </p:spPr>
        <p:txBody>
          <a:bodyPr wrap="none" lIns="0" tIns="0" rIns="0" bIns="0" rtlCol="0" anchor="t"/>
          <a:lstStyle/>
          <a:p>
            <a:pPr marL="0" indent="0" algn="l">
              <a:lnSpc>
                <a:spcPts val="2750"/>
              </a:lnSpc>
              <a:buNone/>
            </a:pPr>
            <a:r>
              <a:rPr lang="en-US" sz="2200" b="1" dirty="0">
                <a:solidFill>
                  <a:srgbClr val="403C4E"/>
                </a:solidFill>
                <a:latin typeface="Merriweather Bold" pitchFamily="34" charset="0"/>
                <a:ea typeface="Merriweather Bold" pitchFamily="34" charset="-122"/>
                <a:cs typeface="Merriweather Bold" pitchFamily="34" charset="-120"/>
              </a:rPr>
              <a:t>Accidentes de Tráfico</a:t>
            </a:r>
            <a:endParaRPr lang="en-US" sz="2200" dirty="0"/>
          </a:p>
        </p:txBody>
      </p:sp>
      <p:sp>
        <p:nvSpPr>
          <p:cNvPr id="11" name="Text 6"/>
          <p:cNvSpPr/>
          <p:nvPr/>
        </p:nvSpPr>
        <p:spPr>
          <a:xfrm>
            <a:off x="9678591" y="5112544"/>
            <a:ext cx="4164568" cy="2158841"/>
          </a:xfrm>
          <a:prstGeom prst="rect">
            <a:avLst/>
          </a:prstGeom>
          <a:noFill/>
          <a:ln/>
        </p:spPr>
        <p:txBody>
          <a:bodyPr wrap="square" lIns="0" tIns="0" rIns="0" bIns="0" rtlCol="0" anchor="t"/>
          <a:lstStyle/>
          <a:p>
            <a:pPr marL="0" indent="0" algn="l">
              <a:lnSpc>
                <a:spcPts val="2800"/>
              </a:lnSpc>
              <a:buNone/>
            </a:pPr>
            <a:r>
              <a:rPr lang="en-US" sz="1750" dirty="0">
                <a:solidFill>
                  <a:srgbClr val="403C4E"/>
                </a:solidFill>
                <a:latin typeface="Open Sans" pitchFamily="34" charset="0"/>
                <a:ea typeface="Open Sans" pitchFamily="34" charset="-122"/>
                <a:cs typeface="Open Sans" pitchFamily="34" charset="-120"/>
              </a:rPr>
              <a:t>El modelo Poisson es perfecto para predecir el número de accidentes en una intersección, aunque si existe sobredispersión (varianza mayor que la media), podría ser necesario considerar alternativas como la Binomial Negativa.</a:t>
            </a:r>
            <a:endParaRPr lang="en-US" sz="1750" dirty="0"/>
          </a:p>
        </p:txBody>
      </p:sp>
      <p:pic>
        <p:nvPicPr>
          <p:cNvPr id="12" name="Picture 11">
            <a:extLst>
              <a:ext uri="{FF2B5EF4-FFF2-40B4-BE49-F238E27FC236}">
                <a16:creationId xmlns:a16="http://schemas.microsoft.com/office/drawing/2014/main" id="{E567392D-3A5D-E4CB-5FF3-ECFD4A2EB5F6}"/>
              </a:ext>
            </a:extLst>
          </p:cNvPr>
          <p:cNvPicPr>
            <a:picLocks noChangeAspect="1"/>
          </p:cNvPicPr>
          <p:nvPr/>
        </p:nvPicPr>
        <p:blipFill>
          <a:blip r:embed="rId6"/>
          <a:stretch>
            <a:fillRect/>
          </a:stretch>
        </p:blipFill>
        <p:spPr>
          <a:xfrm>
            <a:off x="12891971" y="7752764"/>
            <a:ext cx="1648055" cy="36200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35330" y="578644"/>
            <a:ext cx="6266736" cy="656630"/>
          </a:xfrm>
          <a:prstGeom prst="rect">
            <a:avLst/>
          </a:prstGeom>
          <a:noFill/>
          <a:ln/>
        </p:spPr>
        <p:txBody>
          <a:bodyPr wrap="none" lIns="0" tIns="0" rIns="0" bIns="0" rtlCol="0" anchor="t"/>
          <a:lstStyle/>
          <a:p>
            <a:pPr marL="0" indent="0" algn="l">
              <a:lnSpc>
                <a:spcPts val="5150"/>
              </a:lnSpc>
              <a:buNone/>
            </a:pPr>
            <a:r>
              <a:rPr lang="en-US" sz="4100" b="1" dirty="0">
                <a:solidFill>
                  <a:srgbClr val="403C4E"/>
                </a:solidFill>
                <a:latin typeface="Merriweather Bold" pitchFamily="34" charset="0"/>
                <a:ea typeface="Merriweather Bold" pitchFamily="34" charset="-122"/>
                <a:cs typeface="Merriweather Bold" pitchFamily="34" charset="-120"/>
              </a:rPr>
              <a:t>Consideraciones Finales</a:t>
            </a:r>
            <a:endParaRPr lang="en-US" sz="4100" dirty="0"/>
          </a:p>
        </p:txBody>
      </p:sp>
      <p:sp>
        <p:nvSpPr>
          <p:cNvPr id="3" name="Shape 1"/>
          <p:cNvSpPr/>
          <p:nvPr/>
        </p:nvSpPr>
        <p:spPr>
          <a:xfrm>
            <a:off x="735330" y="1655445"/>
            <a:ext cx="2193250" cy="1210508"/>
          </a:xfrm>
          <a:prstGeom prst="roundRect">
            <a:avLst>
              <a:gd name="adj" fmla="val 7290"/>
            </a:avLst>
          </a:prstGeom>
          <a:solidFill>
            <a:srgbClr val="FFD8CC"/>
          </a:solidFill>
          <a:ln w="7620">
            <a:solidFill>
              <a:srgbClr val="E5BEB2"/>
            </a:solidFill>
            <a:prstDash val="solid"/>
          </a:ln>
        </p:spPr>
        <p:txBody>
          <a:bodyPr/>
          <a:lstStyle/>
          <a:p>
            <a:endParaRPr lang="en-GB"/>
          </a:p>
        </p:txBody>
      </p:sp>
      <p:pic>
        <p:nvPicPr>
          <p:cNvPr id="4" name="Image 0" descr="preencoded.png"/>
          <p:cNvPicPr>
            <a:picLocks noChangeAspect="1"/>
          </p:cNvPicPr>
          <p:nvPr/>
        </p:nvPicPr>
        <p:blipFill>
          <a:blip r:embed="rId3"/>
          <a:stretch>
            <a:fillRect/>
          </a:stretch>
        </p:blipFill>
        <p:spPr>
          <a:xfrm>
            <a:off x="1684258" y="2076093"/>
            <a:ext cx="295394" cy="369213"/>
          </a:xfrm>
          <a:prstGeom prst="rect">
            <a:avLst/>
          </a:prstGeom>
        </p:spPr>
      </p:pic>
      <p:sp>
        <p:nvSpPr>
          <p:cNvPr id="5" name="Text 2"/>
          <p:cNvSpPr/>
          <p:nvPr/>
        </p:nvSpPr>
        <p:spPr>
          <a:xfrm>
            <a:off x="3138607" y="1865471"/>
            <a:ext cx="2626162" cy="328255"/>
          </a:xfrm>
          <a:prstGeom prst="rect">
            <a:avLst/>
          </a:prstGeom>
          <a:noFill/>
          <a:ln/>
        </p:spPr>
        <p:txBody>
          <a:bodyPr wrap="none" lIns="0" tIns="0" rIns="0" bIns="0" rtlCol="0" anchor="t"/>
          <a:lstStyle/>
          <a:p>
            <a:pPr marL="0" indent="0" algn="l">
              <a:lnSpc>
                <a:spcPts val="2550"/>
              </a:lnSpc>
              <a:buNone/>
            </a:pPr>
            <a:r>
              <a:rPr lang="en-US" sz="2050" b="1" dirty="0">
                <a:solidFill>
                  <a:srgbClr val="403C4E"/>
                </a:solidFill>
                <a:latin typeface="Merriweather Bold" pitchFamily="34" charset="0"/>
                <a:ea typeface="Merriweather Bold" pitchFamily="34" charset="-122"/>
                <a:cs typeface="Merriweather Bold" pitchFamily="34" charset="-120"/>
              </a:rPr>
              <a:t>Análisis de datos</a:t>
            </a:r>
            <a:endParaRPr lang="en-US" sz="2050" dirty="0"/>
          </a:p>
        </p:txBody>
      </p:sp>
      <p:sp>
        <p:nvSpPr>
          <p:cNvPr id="6" name="Text 3"/>
          <p:cNvSpPr/>
          <p:nvPr/>
        </p:nvSpPr>
        <p:spPr>
          <a:xfrm>
            <a:off x="3138607" y="2319695"/>
            <a:ext cx="6170176" cy="336233"/>
          </a:xfrm>
          <a:prstGeom prst="rect">
            <a:avLst/>
          </a:prstGeom>
          <a:noFill/>
          <a:ln/>
        </p:spPr>
        <p:txBody>
          <a:bodyPr wrap="none" lIns="0" tIns="0" rIns="0" bIns="0" rtlCol="0" anchor="t"/>
          <a:lstStyle/>
          <a:p>
            <a:pPr marL="0" indent="0" algn="l">
              <a:lnSpc>
                <a:spcPts val="2600"/>
              </a:lnSpc>
              <a:buNone/>
            </a:pPr>
            <a:r>
              <a:rPr lang="en-US" sz="1650" dirty="0">
                <a:solidFill>
                  <a:srgbClr val="403C4E"/>
                </a:solidFill>
                <a:latin typeface="Open Sans" pitchFamily="34" charset="0"/>
                <a:ea typeface="Open Sans" pitchFamily="34" charset="-122"/>
                <a:cs typeface="Open Sans" pitchFamily="34" charset="-120"/>
              </a:rPr>
              <a:t>Examinar la distribución y características de la variable objetivo</a:t>
            </a:r>
            <a:endParaRPr lang="en-US" sz="1650" dirty="0"/>
          </a:p>
        </p:txBody>
      </p:sp>
      <p:sp>
        <p:nvSpPr>
          <p:cNvPr id="7" name="Shape 4"/>
          <p:cNvSpPr/>
          <p:nvPr/>
        </p:nvSpPr>
        <p:spPr>
          <a:xfrm>
            <a:off x="3033593" y="2856428"/>
            <a:ext cx="10756463" cy="11430"/>
          </a:xfrm>
          <a:prstGeom prst="roundRect">
            <a:avLst>
              <a:gd name="adj" fmla="val 772014"/>
            </a:avLst>
          </a:prstGeom>
          <a:solidFill>
            <a:srgbClr val="E5BEB2"/>
          </a:solidFill>
          <a:ln/>
        </p:spPr>
        <p:txBody>
          <a:bodyPr/>
          <a:lstStyle/>
          <a:p>
            <a:endParaRPr lang="en-GB"/>
          </a:p>
        </p:txBody>
      </p:sp>
      <p:sp>
        <p:nvSpPr>
          <p:cNvPr id="8" name="Shape 5"/>
          <p:cNvSpPr/>
          <p:nvPr/>
        </p:nvSpPr>
        <p:spPr>
          <a:xfrm>
            <a:off x="735330" y="2970967"/>
            <a:ext cx="4386501" cy="1210508"/>
          </a:xfrm>
          <a:prstGeom prst="roundRect">
            <a:avLst>
              <a:gd name="adj" fmla="val 7290"/>
            </a:avLst>
          </a:prstGeom>
          <a:solidFill>
            <a:srgbClr val="FFD8CC"/>
          </a:solidFill>
          <a:ln w="7620">
            <a:solidFill>
              <a:srgbClr val="E5BEB2"/>
            </a:solidFill>
            <a:prstDash val="solid"/>
          </a:ln>
        </p:spPr>
        <p:txBody>
          <a:bodyPr/>
          <a:lstStyle/>
          <a:p>
            <a:endParaRPr lang="en-GB"/>
          </a:p>
        </p:txBody>
      </p:sp>
      <p:pic>
        <p:nvPicPr>
          <p:cNvPr id="9" name="Image 1" descr="preencoded.png"/>
          <p:cNvPicPr>
            <a:picLocks noChangeAspect="1"/>
          </p:cNvPicPr>
          <p:nvPr/>
        </p:nvPicPr>
        <p:blipFill>
          <a:blip r:embed="rId4"/>
          <a:stretch>
            <a:fillRect/>
          </a:stretch>
        </p:blipFill>
        <p:spPr>
          <a:xfrm>
            <a:off x="2780824" y="3391614"/>
            <a:ext cx="295394" cy="369213"/>
          </a:xfrm>
          <a:prstGeom prst="rect">
            <a:avLst/>
          </a:prstGeom>
        </p:spPr>
      </p:pic>
      <p:sp>
        <p:nvSpPr>
          <p:cNvPr id="10" name="Text 6"/>
          <p:cNvSpPr/>
          <p:nvPr/>
        </p:nvSpPr>
        <p:spPr>
          <a:xfrm>
            <a:off x="5331857" y="3180993"/>
            <a:ext cx="2708077" cy="328255"/>
          </a:xfrm>
          <a:prstGeom prst="rect">
            <a:avLst/>
          </a:prstGeom>
          <a:noFill/>
          <a:ln/>
        </p:spPr>
        <p:txBody>
          <a:bodyPr wrap="none" lIns="0" tIns="0" rIns="0" bIns="0" rtlCol="0" anchor="t"/>
          <a:lstStyle/>
          <a:p>
            <a:pPr marL="0" indent="0" algn="l">
              <a:lnSpc>
                <a:spcPts val="2550"/>
              </a:lnSpc>
              <a:buNone/>
            </a:pPr>
            <a:r>
              <a:rPr lang="en-US" sz="2050" b="1" dirty="0">
                <a:solidFill>
                  <a:srgbClr val="403C4E"/>
                </a:solidFill>
                <a:latin typeface="Merriweather Bold" pitchFamily="34" charset="0"/>
                <a:ea typeface="Merriweather Bold" pitchFamily="34" charset="-122"/>
                <a:cs typeface="Merriweather Bold" pitchFamily="34" charset="-120"/>
              </a:rPr>
              <a:t>Selección del modelo</a:t>
            </a:r>
            <a:endParaRPr lang="en-US" sz="2050" dirty="0"/>
          </a:p>
        </p:txBody>
      </p:sp>
      <p:sp>
        <p:nvSpPr>
          <p:cNvPr id="11" name="Text 7"/>
          <p:cNvSpPr/>
          <p:nvPr/>
        </p:nvSpPr>
        <p:spPr>
          <a:xfrm>
            <a:off x="5331857" y="3635216"/>
            <a:ext cx="5487472" cy="336233"/>
          </a:xfrm>
          <a:prstGeom prst="rect">
            <a:avLst/>
          </a:prstGeom>
          <a:noFill/>
          <a:ln/>
        </p:spPr>
        <p:txBody>
          <a:bodyPr wrap="none" lIns="0" tIns="0" rIns="0" bIns="0" rtlCol="0" anchor="t"/>
          <a:lstStyle/>
          <a:p>
            <a:pPr marL="0" indent="0" algn="l">
              <a:lnSpc>
                <a:spcPts val="2600"/>
              </a:lnSpc>
              <a:buNone/>
            </a:pPr>
            <a:r>
              <a:rPr lang="en-US" sz="1650" dirty="0">
                <a:solidFill>
                  <a:srgbClr val="403C4E"/>
                </a:solidFill>
                <a:latin typeface="Open Sans" pitchFamily="34" charset="0"/>
                <a:ea typeface="Open Sans" pitchFamily="34" charset="-122"/>
                <a:cs typeface="Open Sans" pitchFamily="34" charset="-120"/>
              </a:rPr>
              <a:t>Elegir el GLM adecuado según la naturaleza de los datos</a:t>
            </a:r>
            <a:endParaRPr lang="en-US" sz="1650" dirty="0"/>
          </a:p>
        </p:txBody>
      </p:sp>
      <p:sp>
        <p:nvSpPr>
          <p:cNvPr id="12" name="Shape 8"/>
          <p:cNvSpPr/>
          <p:nvPr/>
        </p:nvSpPr>
        <p:spPr>
          <a:xfrm>
            <a:off x="5226844" y="4171950"/>
            <a:ext cx="8563213" cy="11430"/>
          </a:xfrm>
          <a:prstGeom prst="roundRect">
            <a:avLst>
              <a:gd name="adj" fmla="val 772014"/>
            </a:avLst>
          </a:prstGeom>
          <a:solidFill>
            <a:srgbClr val="E5BEB2"/>
          </a:solidFill>
          <a:ln/>
        </p:spPr>
        <p:txBody>
          <a:bodyPr/>
          <a:lstStyle/>
          <a:p>
            <a:endParaRPr lang="en-GB"/>
          </a:p>
        </p:txBody>
      </p:sp>
      <p:sp>
        <p:nvSpPr>
          <p:cNvPr id="13" name="Shape 9"/>
          <p:cNvSpPr/>
          <p:nvPr/>
        </p:nvSpPr>
        <p:spPr>
          <a:xfrm>
            <a:off x="735330" y="4286488"/>
            <a:ext cx="6579870" cy="1210508"/>
          </a:xfrm>
          <a:prstGeom prst="roundRect">
            <a:avLst>
              <a:gd name="adj" fmla="val 7290"/>
            </a:avLst>
          </a:prstGeom>
          <a:solidFill>
            <a:srgbClr val="FFD8CC"/>
          </a:solidFill>
          <a:ln w="7620">
            <a:solidFill>
              <a:srgbClr val="E5BEB2"/>
            </a:solidFill>
            <a:prstDash val="solid"/>
          </a:ln>
        </p:spPr>
        <p:txBody>
          <a:bodyPr/>
          <a:lstStyle/>
          <a:p>
            <a:endParaRPr lang="en-GB"/>
          </a:p>
        </p:txBody>
      </p:sp>
      <p:pic>
        <p:nvPicPr>
          <p:cNvPr id="14" name="Image 2" descr="preencoded.png"/>
          <p:cNvPicPr>
            <a:picLocks noChangeAspect="1"/>
          </p:cNvPicPr>
          <p:nvPr/>
        </p:nvPicPr>
        <p:blipFill>
          <a:blip r:embed="rId5"/>
          <a:stretch>
            <a:fillRect/>
          </a:stretch>
        </p:blipFill>
        <p:spPr>
          <a:xfrm>
            <a:off x="3877508" y="4707136"/>
            <a:ext cx="295394" cy="369213"/>
          </a:xfrm>
          <a:prstGeom prst="rect">
            <a:avLst/>
          </a:prstGeom>
        </p:spPr>
      </p:pic>
      <p:sp>
        <p:nvSpPr>
          <p:cNvPr id="15" name="Text 10"/>
          <p:cNvSpPr/>
          <p:nvPr/>
        </p:nvSpPr>
        <p:spPr>
          <a:xfrm>
            <a:off x="7525226" y="4496514"/>
            <a:ext cx="2626162" cy="328255"/>
          </a:xfrm>
          <a:prstGeom prst="rect">
            <a:avLst/>
          </a:prstGeom>
          <a:noFill/>
          <a:ln/>
        </p:spPr>
        <p:txBody>
          <a:bodyPr wrap="none" lIns="0" tIns="0" rIns="0" bIns="0" rtlCol="0" anchor="t"/>
          <a:lstStyle/>
          <a:p>
            <a:pPr marL="0" indent="0" algn="l">
              <a:lnSpc>
                <a:spcPts val="2550"/>
              </a:lnSpc>
              <a:buNone/>
            </a:pPr>
            <a:r>
              <a:rPr lang="en-US" sz="2050" b="1" dirty="0">
                <a:solidFill>
                  <a:srgbClr val="403C4E"/>
                </a:solidFill>
                <a:latin typeface="Merriweather Bold" pitchFamily="34" charset="0"/>
                <a:ea typeface="Merriweather Bold" pitchFamily="34" charset="-122"/>
                <a:cs typeface="Merriweather Bold" pitchFamily="34" charset="-120"/>
              </a:rPr>
              <a:t>Validación</a:t>
            </a:r>
            <a:endParaRPr lang="en-US" sz="2050" dirty="0"/>
          </a:p>
        </p:txBody>
      </p:sp>
      <p:sp>
        <p:nvSpPr>
          <p:cNvPr id="16" name="Text 11"/>
          <p:cNvSpPr/>
          <p:nvPr/>
        </p:nvSpPr>
        <p:spPr>
          <a:xfrm>
            <a:off x="7525226" y="4950738"/>
            <a:ext cx="5451872" cy="336233"/>
          </a:xfrm>
          <a:prstGeom prst="rect">
            <a:avLst/>
          </a:prstGeom>
          <a:noFill/>
          <a:ln/>
        </p:spPr>
        <p:txBody>
          <a:bodyPr wrap="none" lIns="0" tIns="0" rIns="0" bIns="0" rtlCol="0" anchor="t"/>
          <a:lstStyle/>
          <a:p>
            <a:pPr marL="0" indent="0" algn="l">
              <a:lnSpc>
                <a:spcPts val="2600"/>
              </a:lnSpc>
              <a:buNone/>
            </a:pPr>
            <a:r>
              <a:rPr lang="en-US" sz="1650" dirty="0">
                <a:solidFill>
                  <a:srgbClr val="403C4E"/>
                </a:solidFill>
                <a:latin typeface="Open Sans" pitchFamily="34" charset="0"/>
                <a:ea typeface="Open Sans" pitchFamily="34" charset="-122"/>
                <a:cs typeface="Open Sans" pitchFamily="34" charset="-120"/>
              </a:rPr>
              <a:t>Verificar supuestos y evaluar el rendimiento del modelo</a:t>
            </a:r>
            <a:endParaRPr lang="en-US" sz="1650" dirty="0"/>
          </a:p>
        </p:txBody>
      </p:sp>
      <p:sp>
        <p:nvSpPr>
          <p:cNvPr id="17" name="Text 12"/>
          <p:cNvSpPr/>
          <p:nvPr/>
        </p:nvSpPr>
        <p:spPr>
          <a:xfrm>
            <a:off x="735330" y="5733336"/>
            <a:ext cx="13159740" cy="672465"/>
          </a:xfrm>
          <a:prstGeom prst="rect">
            <a:avLst/>
          </a:prstGeom>
          <a:noFill/>
          <a:ln/>
        </p:spPr>
        <p:txBody>
          <a:bodyPr wrap="square" lIns="0" tIns="0" rIns="0" bIns="0" rtlCol="0" anchor="t"/>
          <a:lstStyle/>
          <a:p>
            <a:pPr marL="0" indent="0" algn="l">
              <a:lnSpc>
                <a:spcPts val="2600"/>
              </a:lnSpc>
              <a:buNone/>
            </a:pPr>
            <a:r>
              <a:rPr lang="en-US" sz="1650" dirty="0">
                <a:solidFill>
                  <a:srgbClr val="403C4E"/>
                </a:solidFill>
                <a:latin typeface="Open Sans" pitchFamily="34" charset="0"/>
                <a:ea typeface="Open Sans" pitchFamily="34" charset="-122"/>
                <a:cs typeface="Open Sans" pitchFamily="34" charset="-120"/>
              </a:rPr>
              <a:t>La elección del modelo GLM adecuado depende fundamentalmente de la naturaleza de nuestra variable objetivo. Es esencial analizar si los datos son continuos, discretos o mixtos, si presentan asimetría, valores atípicos o inflación de ceros.</a:t>
            </a:r>
            <a:endParaRPr lang="en-US" sz="1650" dirty="0"/>
          </a:p>
        </p:txBody>
      </p:sp>
      <p:sp>
        <p:nvSpPr>
          <p:cNvPr id="18" name="Text 13"/>
          <p:cNvSpPr/>
          <p:nvPr/>
        </p:nvSpPr>
        <p:spPr>
          <a:xfrm>
            <a:off x="735330" y="6642140"/>
            <a:ext cx="13159740" cy="1008698"/>
          </a:xfrm>
          <a:prstGeom prst="rect">
            <a:avLst/>
          </a:prstGeom>
          <a:noFill/>
          <a:ln/>
        </p:spPr>
        <p:txBody>
          <a:bodyPr wrap="square" lIns="0" tIns="0" rIns="0" bIns="0" rtlCol="0" anchor="t"/>
          <a:lstStyle/>
          <a:p>
            <a:pPr marL="0" indent="0" algn="l">
              <a:lnSpc>
                <a:spcPts val="2600"/>
              </a:lnSpc>
              <a:buNone/>
            </a:pPr>
            <a:r>
              <a:rPr lang="en-US" sz="1650" dirty="0">
                <a:solidFill>
                  <a:srgbClr val="403C4E"/>
                </a:solidFill>
                <a:latin typeface="Open Sans" pitchFamily="34" charset="0"/>
                <a:ea typeface="Open Sans" pitchFamily="34" charset="-122"/>
                <a:cs typeface="Open Sans" pitchFamily="34" charset="-120"/>
              </a:rPr>
              <a:t>Recordemos que todos los modelos tienen limitaciones. El modelo Gaussiano puede ser demasiado simplista, el Gamma no maneja ceros, el Poisson asume igualdad entre media y varianza, y los modelos más complejos como Tweedie pueden ser computacionalmente intensivos. La validación rigurosa es siempre necesaria.</a:t>
            </a:r>
            <a:endParaRPr lang="en-US" sz="1650" dirty="0"/>
          </a:p>
        </p:txBody>
      </p:sp>
      <p:pic>
        <p:nvPicPr>
          <p:cNvPr id="19" name="Picture 18">
            <a:extLst>
              <a:ext uri="{FF2B5EF4-FFF2-40B4-BE49-F238E27FC236}">
                <a16:creationId xmlns:a16="http://schemas.microsoft.com/office/drawing/2014/main" id="{A5A5AC0A-B74E-BA37-A85D-D3DBD37AF9FB}"/>
              </a:ext>
            </a:extLst>
          </p:cNvPr>
          <p:cNvPicPr>
            <a:picLocks noChangeAspect="1"/>
          </p:cNvPicPr>
          <p:nvPr/>
        </p:nvPicPr>
        <p:blipFill>
          <a:blip r:embed="rId6"/>
          <a:stretch>
            <a:fillRect/>
          </a:stretch>
        </p:blipFill>
        <p:spPr>
          <a:xfrm>
            <a:off x="12891971" y="7752764"/>
            <a:ext cx="1648055" cy="36200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11266" y="3544214"/>
            <a:ext cx="2705862" cy="770382"/>
            <a:chOff x="3485388" y="2953511"/>
            <a:chExt cx="2254885" cy="641985"/>
          </a:xfrm>
        </p:grpSpPr>
        <p:pic>
          <p:nvPicPr>
            <p:cNvPr id="3" name="object 3"/>
            <p:cNvPicPr/>
            <p:nvPr/>
          </p:nvPicPr>
          <p:blipFill>
            <a:blip r:embed="rId2" cstate="print"/>
            <a:stretch>
              <a:fillRect/>
            </a:stretch>
          </p:blipFill>
          <p:spPr>
            <a:xfrm>
              <a:off x="3485388" y="2953511"/>
              <a:ext cx="2254757" cy="641591"/>
            </a:xfrm>
            <a:prstGeom prst="rect">
              <a:avLst/>
            </a:prstGeom>
          </p:spPr>
        </p:pic>
        <p:sp>
          <p:nvSpPr>
            <p:cNvPr id="4" name="object 4"/>
            <p:cNvSpPr/>
            <p:nvPr/>
          </p:nvSpPr>
          <p:spPr>
            <a:xfrm>
              <a:off x="3536061" y="2981324"/>
              <a:ext cx="2153920" cy="540385"/>
            </a:xfrm>
            <a:custGeom>
              <a:avLst/>
              <a:gdLst/>
              <a:ahLst/>
              <a:cxnLst/>
              <a:rect l="l" t="t" r="r" b="b"/>
              <a:pathLst>
                <a:path w="2153920" h="540385">
                  <a:moveTo>
                    <a:pt x="2099386" y="0"/>
                  </a:moveTo>
                  <a:lnTo>
                    <a:pt x="54025" y="0"/>
                  </a:lnTo>
                  <a:lnTo>
                    <a:pt x="32998" y="4246"/>
                  </a:lnTo>
                  <a:lnTo>
                    <a:pt x="15825" y="15825"/>
                  </a:lnTo>
                  <a:lnTo>
                    <a:pt x="4246" y="32998"/>
                  </a:lnTo>
                  <a:lnTo>
                    <a:pt x="0" y="54025"/>
                  </a:lnTo>
                  <a:lnTo>
                    <a:pt x="0" y="486232"/>
                  </a:lnTo>
                  <a:lnTo>
                    <a:pt x="4246" y="507259"/>
                  </a:lnTo>
                  <a:lnTo>
                    <a:pt x="15825" y="524432"/>
                  </a:lnTo>
                  <a:lnTo>
                    <a:pt x="32998" y="536011"/>
                  </a:lnTo>
                  <a:lnTo>
                    <a:pt x="54025" y="540258"/>
                  </a:lnTo>
                  <a:lnTo>
                    <a:pt x="2099386" y="540258"/>
                  </a:lnTo>
                  <a:lnTo>
                    <a:pt x="2120413" y="536011"/>
                  </a:lnTo>
                  <a:lnTo>
                    <a:pt x="2137586" y="524432"/>
                  </a:lnTo>
                  <a:lnTo>
                    <a:pt x="2149165" y="507259"/>
                  </a:lnTo>
                  <a:lnTo>
                    <a:pt x="2153412" y="486232"/>
                  </a:lnTo>
                  <a:lnTo>
                    <a:pt x="2153412" y="54025"/>
                  </a:lnTo>
                  <a:lnTo>
                    <a:pt x="2149165" y="32998"/>
                  </a:lnTo>
                  <a:lnTo>
                    <a:pt x="2137586" y="15825"/>
                  </a:lnTo>
                  <a:lnTo>
                    <a:pt x="2120413" y="4246"/>
                  </a:lnTo>
                  <a:lnTo>
                    <a:pt x="2099386" y="0"/>
                  </a:lnTo>
                  <a:close/>
                </a:path>
              </a:pathLst>
            </a:custGeom>
            <a:solidFill>
              <a:srgbClr val="FFFFFF">
                <a:alpha val="90194"/>
              </a:srgbClr>
            </a:solidFill>
          </p:spPr>
          <p:txBody>
            <a:bodyPr wrap="square" lIns="0" tIns="0" rIns="0" bIns="0" rtlCol="0"/>
            <a:lstStyle/>
            <a:p>
              <a:endParaRPr sz="2160"/>
            </a:p>
          </p:txBody>
        </p:sp>
        <p:sp>
          <p:nvSpPr>
            <p:cNvPr id="5" name="object 5"/>
            <p:cNvSpPr/>
            <p:nvPr/>
          </p:nvSpPr>
          <p:spPr>
            <a:xfrm>
              <a:off x="3536061" y="2981324"/>
              <a:ext cx="2153920" cy="540385"/>
            </a:xfrm>
            <a:custGeom>
              <a:avLst/>
              <a:gdLst/>
              <a:ahLst/>
              <a:cxnLst/>
              <a:rect l="l" t="t" r="r" b="b"/>
              <a:pathLst>
                <a:path w="2153920" h="540385">
                  <a:moveTo>
                    <a:pt x="0" y="54025"/>
                  </a:moveTo>
                  <a:lnTo>
                    <a:pt x="4246" y="32998"/>
                  </a:lnTo>
                  <a:lnTo>
                    <a:pt x="15825" y="15825"/>
                  </a:lnTo>
                  <a:lnTo>
                    <a:pt x="32998" y="4246"/>
                  </a:lnTo>
                  <a:lnTo>
                    <a:pt x="54025" y="0"/>
                  </a:lnTo>
                  <a:lnTo>
                    <a:pt x="2099386" y="0"/>
                  </a:lnTo>
                  <a:lnTo>
                    <a:pt x="2120413" y="4246"/>
                  </a:lnTo>
                  <a:lnTo>
                    <a:pt x="2137586" y="15825"/>
                  </a:lnTo>
                  <a:lnTo>
                    <a:pt x="2149165" y="32998"/>
                  </a:lnTo>
                  <a:lnTo>
                    <a:pt x="2153412" y="54025"/>
                  </a:lnTo>
                  <a:lnTo>
                    <a:pt x="2153412" y="486232"/>
                  </a:lnTo>
                  <a:lnTo>
                    <a:pt x="2149165" y="507259"/>
                  </a:lnTo>
                  <a:lnTo>
                    <a:pt x="2137586" y="524432"/>
                  </a:lnTo>
                  <a:lnTo>
                    <a:pt x="2120413" y="536011"/>
                  </a:lnTo>
                  <a:lnTo>
                    <a:pt x="2099386" y="540258"/>
                  </a:lnTo>
                  <a:lnTo>
                    <a:pt x="54025" y="540258"/>
                  </a:lnTo>
                  <a:lnTo>
                    <a:pt x="32998" y="536011"/>
                  </a:lnTo>
                  <a:lnTo>
                    <a:pt x="15825" y="524432"/>
                  </a:lnTo>
                  <a:lnTo>
                    <a:pt x="4246" y="507259"/>
                  </a:lnTo>
                  <a:lnTo>
                    <a:pt x="0" y="486232"/>
                  </a:lnTo>
                  <a:lnTo>
                    <a:pt x="0" y="54025"/>
                  </a:lnTo>
                  <a:close/>
                </a:path>
              </a:pathLst>
            </a:custGeom>
            <a:ln w="19050">
              <a:solidFill>
                <a:srgbClr val="B3C5D6"/>
              </a:solidFill>
            </a:ln>
          </p:spPr>
          <p:txBody>
            <a:bodyPr wrap="square" lIns="0" tIns="0" rIns="0" bIns="0" rtlCol="0"/>
            <a:lstStyle/>
            <a:p>
              <a:endParaRPr sz="2160"/>
            </a:p>
          </p:txBody>
        </p:sp>
      </p:grpSp>
      <p:sp>
        <p:nvSpPr>
          <p:cNvPr id="6" name="object 6"/>
          <p:cNvSpPr txBox="1"/>
          <p:nvPr/>
        </p:nvSpPr>
        <p:spPr>
          <a:xfrm>
            <a:off x="6155512" y="3741766"/>
            <a:ext cx="2319527" cy="310854"/>
          </a:xfrm>
          <a:prstGeom prst="rect">
            <a:avLst/>
          </a:prstGeom>
        </p:spPr>
        <p:txBody>
          <a:bodyPr vert="horz" wrap="square" lIns="0" tIns="15240" rIns="0" bIns="0" rtlCol="0">
            <a:spAutoFit/>
          </a:bodyPr>
          <a:lstStyle/>
          <a:p>
            <a:pPr marL="15240">
              <a:spcBef>
                <a:spcPts val="120"/>
              </a:spcBef>
            </a:pPr>
            <a:r>
              <a:rPr sz="1920" dirty="0">
                <a:solidFill>
                  <a:srgbClr val="7E7E7E"/>
                </a:solidFill>
                <a:latin typeface="Arial MT"/>
                <a:cs typeface="Arial MT"/>
              </a:rPr>
              <a:t>Discriminant</a:t>
            </a:r>
            <a:r>
              <a:rPr sz="1920" spc="-54" dirty="0">
                <a:solidFill>
                  <a:srgbClr val="7E7E7E"/>
                </a:solidFill>
                <a:latin typeface="Arial MT"/>
                <a:cs typeface="Arial MT"/>
              </a:rPr>
              <a:t> </a:t>
            </a:r>
            <a:r>
              <a:rPr sz="1920" spc="-12" dirty="0">
                <a:solidFill>
                  <a:srgbClr val="7E7E7E"/>
                </a:solidFill>
                <a:latin typeface="Arial MT"/>
                <a:cs typeface="Arial MT"/>
              </a:rPr>
              <a:t>analysis</a:t>
            </a:r>
            <a:endParaRPr sz="1920">
              <a:latin typeface="Arial MT"/>
              <a:cs typeface="Arial MT"/>
            </a:endParaRPr>
          </a:p>
        </p:txBody>
      </p:sp>
      <p:grpSp>
        <p:nvGrpSpPr>
          <p:cNvPr id="7" name="object 7"/>
          <p:cNvGrpSpPr/>
          <p:nvPr/>
        </p:nvGrpSpPr>
        <p:grpSpPr>
          <a:xfrm>
            <a:off x="2534031" y="1945843"/>
            <a:ext cx="9880854" cy="5608320"/>
            <a:chOff x="587692" y="1621536"/>
            <a:chExt cx="8234045" cy="4673600"/>
          </a:xfrm>
        </p:grpSpPr>
        <p:sp>
          <p:nvSpPr>
            <p:cNvPr id="8" name="object 8"/>
            <p:cNvSpPr/>
            <p:nvPr/>
          </p:nvSpPr>
          <p:spPr>
            <a:xfrm>
              <a:off x="601980" y="1996440"/>
              <a:ext cx="8205470" cy="4284345"/>
            </a:xfrm>
            <a:custGeom>
              <a:avLst/>
              <a:gdLst/>
              <a:ahLst/>
              <a:cxnLst/>
              <a:rect l="l" t="t" r="r" b="b"/>
              <a:pathLst>
                <a:path w="8205470" h="4284345">
                  <a:moveTo>
                    <a:pt x="0" y="0"/>
                  </a:moveTo>
                  <a:lnTo>
                    <a:pt x="8205216" y="0"/>
                  </a:lnTo>
                  <a:lnTo>
                    <a:pt x="8205216" y="4283964"/>
                  </a:lnTo>
                  <a:lnTo>
                    <a:pt x="0" y="4283964"/>
                  </a:lnTo>
                  <a:lnTo>
                    <a:pt x="0" y="0"/>
                  </a:lnTo>
                  <a:close/>
                </a:path>
              </a:pathLst>
            </a:custGeom>
            <a:ln w="28574">
              <a:solidFill>
                <a:srgbClr val="752477"/>
              </a:solidFill>
              <a:prstDash val="sysDash"/>
            </a:ln>
          </p:spPr>
          <p:txBody>
            <a:bodyPr wrap="square" lIns="0" tIns="0" rIns="0" bIns="0" rtlCol="0"/>
            <a:lstStyle/>
            <a:p>
              <a:endParaRPr sz="2160"/>
            </a:p>
          </p:txBody>
        </p:sp>
        <p:pic>
          <p:nvPicPr>
            <p:cNvPr id="9" name="object 9"/>
            <p:cNvPicPr/>
            <p:nvPr/>
          </p:nvPicPr>
          <p:blipFill>
            <a:blip r:embed="rId3" cstate="print"/>
            <a:stretch>
              <a:fillRect/>
            </a:stretch>
          </p:blipFill>
          <p:spPr>
            <a:xfrm>
              <a:off x="2896362" y="1621536"/>
              <a:ext cx="3351275" cy="795527"/>
            </a:xfrm>
            <a:prstGeom prst="rect">
              <a:avLst/>
            </a:prstGeom>
          </p:spPr>
        </p:pic>
        <p:sp>
          <p:nvSpPr>
            <p:cNvPr id="10" name="object 10"/>
            <p:cNvSpPr/>
            <p:nvPr/>
          </p:nvSpPr>
          <p:spPr>
            <a:xfrm>
              <a:off x="2951987" y="1654303"/>
              <a:ext cx="3240405" cy="684530"/>
            </a:xfrm>
            <a:custGeom>
              <a:avLst/>
              <a:gdLst/>
              <a:ahLst/>
              <a:cxnLst/>
              <a:rect l="l" t="t" r="r" b="b"/>
              <a:pathLst>
                <a:path w="3240404" h="684530">
                  <a:moveTo>
                    <a:pt x="3171596" y="0"/>
                  </a:moveTo>
                  <a:lnTo>
                    <a:pt x="68427" y="0"/>
                  </a:lnTo>
                  <a:lnTo>
                    <a:pt x="41790" y="5376"/>
                  </a:lnTo>
                  <a:lnTo>
                    <a:pt x="20040" y="20040"/>
                  </a:lnTo>
                  <a:lnTo>
                    <a:pt x="5376" y="41790"/>
                  </a:lnTo>
                  <a:lnTo>
                    <a:pt x="0" y="68427"/>
                  </a:lnTo>
                  <a:lnTo>
                    <a:pt x="0" y="615848"/>
                  </a:lnTo>
                  <a:lnTo>
                    <a:pt x="5376" y="642485"/>
                  </a:lnTo>
                  <a:lnTo>
                    <a:pt x="20040" y="664235"/>
                  </a:lnTo>
                  <a:lnTo>
                    <a:pt x="41790" y="678899"/>
                  </a:lnTo>
                  <a:lnTo>
                    <a:pt x="68427" y="684275"/>
                  </a:lnTo>
                  <a:lnTo>
                    <a:pt x="3171596" y="684275"/>
                  </a:lnTo>
                  <a:lnTo>
                    <a:pt x="3198233" y="678899"/>
                  </a:lnTo>
                  <a:lnTo>
                    <a:pt x="3219983" y="664235"/>
                  </a:lnTo>
                  <a:lnTo>
                    <a:pt x="3234647" y="642485"/>
                  </a:lnTo>
                  <a:lnTo>
                    <a:pt x="3240024" y="615848"/>
                  </a:lnTo>
                  <a:lnTo>
                    <a:pt x="3240024" y="68427"/>
                  </a:lnTo>
                  <a:lnTo>
                    <a:pt x="3234647" y="41790"/>
                  </a:lnTo>
                  <a:lnTo>
                    <a:pt x="3219983" y="20040"/>
                  </a:lnTo>
                  <a:lnTo>
                    <a:pt x="3198233" y="5376"/>
                  </a:lnTo>
                  <a:lnTo>
                    <a:pt x="3171596" y="0"/>
                  </a:lnTo>
                  <a:close/>
                </a:path>
              </a:pathLst>
            </a:custGeom>
            <a:solidFill>
              <a:srgbClr val="83A7C7"/>
            </a:solidFill>
          </p:spPr>
          <p:txBody>
            <a:bodyPr wrap="square" lIns="0" tIns="0" rIns="0" bIns="0" rtlCol="0"/>
            <a:lstStyle/>
            <a:p>
              <a:endParaRPr sz="2160"/>
            </a:p>
          </p:txBody>
        </p:sp>
        <p:sp>
          <p:nvSpPr>
            <p:cNvPr id="11" name="object 11"/>
            <p:cNvSpPr/>
            <p:nvPr/>
          </p:nvSpPr>
          <p:spPr>
            <a:xfrm>
              <a:off x="2951987" y="1654304"/>
              <a:ext cx="3240405" cy="684530"/>
            </a:xfrm>
            <a:custGeom>
              <a:avLst/>
              <a:gdLst/>
              <a:ahLst/>
              <a:cxnLst/>
              <a:rect l="l" t="t" r="r" b="b"/>
              <a:pathLst>
                <a:path w="3240404" h="684530">
                  <a:moveTo>
                    <a:pt x="0" y="68427"/>
                  </a:moveTo>
                  <a:lnTo>
                    <a:pt x="5376" y="41790"/>
                  </a:lnTo>
                  <a:lnTo>
                    <a:pt x="20040" y="20040"/>
                  </a:lnTo>
                  <a:lnTo>
                    <a:pt x="41790" y="5376"/>
                  </a:lnTo>
                  <a:lnTo>
                    <a:pt x="68427" y="0"/>
                  </a:lnTo>
                  <a:lnTo>
                    <a:pt x="3171596" y="0"/>
                  </a:lnTo>
                  <a:lnTo>
                    <a:pt x="3198233" y="5376"/>
                  </a:lnTo>
                  <a:lnTo>
                    <a:pt x="3219983" y="20040"/>
                  </a:lnTo>
                  <a:lnTo>
                    <a:pt x="3234647" y="41790"/>
                  </a:lnTo>
                  <a:lnTo>
                    <a:pt x="3240024" y="68427"/>
                  </a:lnTo>
                  <a:lnTo>
                    <a:pt x="3240024" y="615848"/>
                  </a:lnTo>
                  <a:lnTo>
                    <a:pt x="3234647" y="642485"/>
                  </a:lnTo>
                  <a:lnTo>
                    <a:pt x="3219983" y="664235"/>
                  </a:lnTo>
                  <a:lnTo>
                    <a:pt x="3198233" y="678899"/>
                  </a:lnTo>
                  <a:lnTo>
                    <a:pt x="3171596" y="684275"/>
                  </a:lnTo>
                  <a:lnTo>
                    <a:pt x="68427" y="684275"/>
                  </a:lnTo>
                  <a:lnTo>
                    <a:pt x="41790" y="678899"/>
                  </a:lnTo>
                  <a:lnTo>
                    <a:pt x="20040" y="664235"/>
                  </a:lnTo>
                  <a:lnTo>
                    <a:pt x="5376" y="642485"/>
                  </a:lnTo>
                  <a:lnTo>
                    <a:pt x="0" y="615848"/>
                  </a:lnTo>
                  <a:lnTo>
                    <a:pt x="0" y="68427"/>
                  </a:lnTo>
                  <a:close/>
                </a:path>
              </a:pathLst>
            </a:custGeom>
            <a:ln w="28575">
              <a:solidFill>
                <a:srgbClr val="B3C5D6"/>
              </a:solidFill>
            </a:ln>
          </p:spPr>
          <p:txBody>
            <a:bodyPr wrap="square" lIns="0" tIns="0" rIns="0" bIns="0" rtlCol="0"/>
            <a:lstStyle/>
            <a:p>
              <a:endParaRPr sz="2160"/>
            </a:p>
          </p:txBody>
        </p:sp>
      </p:grpSp>
      <p:sp>
        <p:nvSpPr>
          <p:cNvPr id="12" name="object 12"/>
          <p:cNvSpPr txBox="1"/>
          <p:nvPr/>
        </p:nvSpPr>
        <p:spPr>
          <a:xfrm>
            <a:off x="5961239" y="2226842"/>
            <a:ext cx="2705862" cy="310854"/>
          </a:xfrm>
          <a:prstGeom prst="rect">
            <a:avLst/>
          </a:prstGeom>
        </p:spPr>
        <p:txBody>
          <a:bodyPr vert="horz" wrap="square" lIns="0" tIns="15240" rIns="0" bIns="0" rtlCol="0">
            <a:spAutoFit/>
          </a:bodyPr>
          <a:lstStyle/>
          <a:p>
            <a:pPr marL="15240">
              <a:spcBef>
                <a:spcPts val="120"/>
              </a:spcBef>
            </a:pPr>
            <a:r>
              <a:rPr sz="1920" dirty="0">
                <a:solidFill>
                  <a:srgbClr val="FFFFFF"/>
                </a:solidFill>
                <a:latin typeface="Arial MT"/>
                <a:cs typeface="Arial MT"/>
              </a:rPr>
              <a:t>Dependence</a:t>
            </a:r>
            <a:r>
              <a:rPr sz="1920" spc="-90" dirty="0">
                <a:solidFill>
                  <a:srgbClr val="FFFFFF"/>
                </a:solidFill>
                <a:latin typeface="Arial MT"/>
                <a:cs typeface="Arial MT"/>
              </a:rPr>
              <a:t> </a:t>
            </a:r>
            <a:r>
              <a:rPr sz="1920" spc="-12" dirty="0">
                <a:solidFill>
                  <a:srgbClr val="FFFFFF"/>
                </a:solidFill>
                <a:latin typeface="Arial MT"/>
                <a:cs typeface="Arial MT"/>
              </a:rPr>
              <a:t>Techniques</a:t>
            </a:r>
            <a:endParaRPr sz="1920">
              <a:latin typeface="Arial MT"/>
              <a:cs typeface="Arial MT"/>
            </a:endParaRPr>
          </a:p>
        </p:txBody>
      </p:sp>
      <p:grpSp>
        <p:nvGrpSpPr>
          <p:cNvPr id="13" name="object 13"/>
          <p:cNvGrpSpPr/>
          <p:nvPr/>
        </p:nvGrpSpPr>
        <p:grpSpPr>
          <a:xfrm>
            <a:off x="2820923" y="3158338"/>
            <a:ext cx="7742682" cy="1186433"/>
            <a:chOff x="826769" y="2631948"/>
            <a:chExt cx="6452235" cy="988694"/>
          </a:xfrm>
        </p:grpSpPr>
        <p:sp>
          <p:nvSpPr>
            <p:cNvPr id="14" name="object 14"/>
            <p:cNvSpPr/>
            <p:nvPr/>
          </p:nvSpPr>
          <p:spPr>
            <a:xfrm>
              <a:off x="1998350" y="2641473"/>
              <a:ext cx="2701290" cy="333375"/>
            </a:xfrm>
            <a:custGeom>
              <a:avLst/>
              <a:gdLst/>
              <a:ahLst/>
              <a:cxnLst/>
              <a:rect l="l" t="t" r="r" b="b"/>
              <a:pathLst>
                <a:path w="2701290" h="333375">
                  <a:moveTo>
                    <a:pt x="2701023" y="0"/>
                  </a:moveTo>
                  <a:lnTo>
                    <a:pt x="0" y="0"/>
                  </a:lnTo>
                  <a:lnTo>
                    <a:pt x="0" y="333044"/>
                  </a:lnTo>
                </a:path>
              </a:pathLst>
            </a:custGeom>
            <a:ln w="19050">
              <a:solidFill>
                <a:srgbClr val="B3C5D6"/>
              </a:solidFill>
            </a:ln>
          </p:spPr>
          <p:txBody>
            <a:bodyPr wrap="square" lIns="0" tIns="0" rIns="0" bIns="0" rtlCol="0"/>
            <a:lstStyle/>
            <a:p>
              <a:endParaRPr sz="2160"/>
            </a:p>
          </p:txBody>
        </p:sp>
        <p:sp>
          <p:nvSpPr>
            <p:cNvPr id="15" name="object 15"/>
            <p:cNvSpPr/>
            <p:nvPr/>
          </p:nvSpPr>
          <p:spPr>
            <a:xfrm>
              <a:off x="4570094" y="2641473"/>
              <a:ext cx="2699385" cy="633095"/>
            </a:xfrm>
            <a:custGeom>
              <a:avLst/>
              <a:gdLst/>
              <a:ahLst/>
              <a:cxnLst/>
              <a:rect l="l" t="t" r="r" b="b"/>
              <a:pathLst>
                <a:path w="2699384" h="633095">
                  <a:moveTo>
                    <a:pt x="0" y="0"/>
                  </a:moveTo>
                  <a:lnTo>
                    <a:pt x="2698991" y="0"/>
                  </a:lnTo>
                  <a:lnTo>
                    <a:pt x="2698991" y="632663"/>
                  </a:lnTo>
                </a:path>
              </a:pathLst>
            </a:custGeom>
            <a:ln w="19050">
              <a:solidFill>
                <a:srgbClr val="B3C5D6"/>
              </a:solidFill>
            </a:ln>
          </p:spPr>
          <p:txBody>
            <a:bodyPr wrap="square" lIns="0" tIns="0" rIns="0" bIns="0" rtlCol="0"/>
            <a:lstStyle/>
            <a:p>
              <a:endParaRPr sz="2160"/>
            </a:p>
          </p:txBody>
        </p:sp>
        <p:pic>
          <p:nvPicPr>
            <p:cNvPr id="16" name="object 16"/>
            <p:cNvPicPr/>
            <p:nvPr/>
          </p:nvPicPr>
          <p:blipFill>
            <a:blip r:embed="rId4" cstate="print"/>
            <a:stretch>
              <a:fillRect/>
            </a:stretch>
          </p:blipFill>
          <p:spPr>
            <a:xfrm>
              <a:off x="826769" y="2978658"/>
              <a:ext cx="2259329" cy="641603"/>
            </a:xfrm>
            <a:prstGeom prst="rect">
              <a:avLst/>
            </a:prstGeom>
          </p:spPr>
        </p:pic>
        <p:sp>
          <p:nvSpPr>
            <p:cNvPr id="17" name="object 17"/>
            <p:cNvSpPr/>
            <p:nvPr/>
          </p:nvSpPr>
          <p:spPr>
            <a:xfrm>
              <a:off x="877442" y="3006469"/>
              <a:ext cx="2158365" cy="540385"/>
            </a:xfrm>
            <a:custGeom>
              <a:avLst/>
              <a:gdLst/>
              <a:ahLst/>
              <a:cxnLst/>
              <a:rect l="l" t="t" r="r" b="b"/>
              <a:pathLst>
                <a:path w="2158365" h="540385">
                  <a:moveTo>
                    <a:pt x="2103958" y="0"/>
                  </a:moveTo>
                  <a:lnTo>
                    <a:pt x="54025" y="0"/>
                  </a:lnTo>
                  <a:lnTo>
                    <a:pt x="32998" y="4246"/>
                  </a:lnTo>
                  <a:lnTo>
                    <a:pt x="15825" y="15825"/>
                  </a:lnTo>
                  <a:lnTo>
                    <a:pt x="4246" y="32998"/>
                  </a:lnTo>
                  <a:lnTo>
                    <a:pt x="0" y="54025"/>
                  </a:lnTo>
                  <a:lnTo>
                    <a:pt x="0" y="486232"/>
                  </a:lnTo>
                  <a:lnTo>
                    <a:pt x="4246" y="507259"/>
                  </a:lnTo>
                  <a:lnTo>
                    <a:pt x="15825" y="524432"/>
                  </a:lnTo>
                  <a:lnTo>
                    <a:pt x="32998" y="536011"/>
                  </a:lnTo>
                  <a:lnTo>
                    <a:pt x="54025" y="540258"/>
                  </a:lnTo>
                  <a:lnTo>
                    <a:pt x="2103958" y="540258"/>
                  </a:lnTo>
                  <a:lnTo>
                    <a:pt x="2124985" y="536011"/>
                  </a:lnTo>
                  <a:lnTo>
                    <a:pt x="2142158" y="524432"/>
                  </a:lnTo>
                  <a:lnTo>
                    <a:pt x="2153737" y="507259"/>
                  </a:lnTo>
                  <a:lnTo>
                    <a:pt x="2157984" y="486232"/>
                  </a:lnTo>
                  <a:lnTo>
                    <a:pt x="2157984" y="54025"/>
                  </a:lnTo>
                  <a:lnTo>
                    <a:pt x="2153737" y="32998"/>
                  </a:lnTo>
                  <a:lnTo>
                    <a:pt x="2142158" y="15825"/>
                  </a:lnTo>
                  <a:lnTo>
                    <a:pt x="2124985" y="4246"/>
                  </a:lnTo>
                  <a:lnTo>
                    <a:pt x="2103958" y="0"/>
                  </a:lnTo>
                  <a:close/>
                </a:path>
              </a:pathLst>
            </a:custGeom>
            <a:solidFill>
              <a:srgbClr val="FFFFFF">
                <a:alpha val="90194"/>
              </a:srgbClr>
            </a:solidFill>
          </p:spPr>
          <p:txBody>
            <a:bodyPr wrap="square" lIns="0" tIns="0" rIns="0" bIns="0" rtlCol="0"/>
            <a:lstStyle/>
            <a:p>
              <a:endParaRPr sz="2160"/>
            </a:p>
          </p:txBody>
        </p:sp>
        <p:sp>
          <p:nvSpPr>
            <p:cNvPr id="18" name="object 18"/>
            <p:cNvSpPr/>
            <p:nvPr/>
          </p:nvSpPr>
          <p:spPr>
            <a:xfrm>
              <a:off x="877442" y="3006469"/>
              <a:ext cx="2158365" cy="540385"/>
            </a:xfrm>
            <a:custGeom>
              <a:avLst/>
              <a:gdLst/>
              <a:ahLst/>
              <a:cxnLst/>
              <a:rect l="l" t="t" r="r" b="b"/>
              <a:pathLst>
                <a:path w="2158365" h="540385">
                  <a:moveTo>
                    <a:pt x="0" y="54025"/>
                  </a:moveTo>
                  <a:lnTo>
                    <a:pt x="4246" y="32998"/>
                  </a:lnTo>
                  <a:lnTo>
                    <a:pt x="15825" y="15825"/>
                  </a:lnTo>
                  <a:lnTo>
                    <a:pt x="32998" y="4246"/>
                  </a:lnTo>
                  <a:lnTo>
                    <a:pt x="54025" y="0"/>
                  </a:lnTo>
                  <a:lnTo>
                    <a:pt x="2103958" y="0"/>
                  </a:lnTo>
                  <a:lnTo>
                    <a:pt x="2124985" y="4246"/>
                  </a:lnTo>
                  <a:lnTo>
                    <a:pt x="2142158" y="15825"/>
                  </a:lnTo>
                  <a:lnTo>
                    <a:pt x="2153737" y="32998"/>
                  </a:lnTo>
                  <a:lnTo>
                    <a:pt x="2157984" y="54025"/>
                  </a:lnTo>
                  <a:lnTo>
                    <a:pt x="2157984" y="486232"/>
                  </a:lnTo>
                  <a:lnTo>
                    <a:pt x="2153737" y="507259"/>
                  </a:lnTo>
                  <a:lnTo>
                    <a:pt x="2142158" y="524432"/>
                  </a:lnTo>
                  <a:lnTo>
                    <a:pt x="2124985" y="536011"/>
                  </a:lnTo>
                  <a:lnTo>
                    <a:pt x="2103958" y="540258"/>
                  </a:lnTo>
                  <a:lnTo>
                    <a:pt x="54025" y="540258"/>
                  </a:lnTo>
                  <a:lnTo>
                    <a:pt x="32998" y="536011"/>
                  </a:lnTo>
                  <a:lnTo>
                    <a:pt x="15825" y="524432"/>
                  </a:lnTo>
                  <a:lnTo>
                    <a:pt x="4246" y="507259"/>
                  </a:lnTo>
                  <a:lnTo>
                    <a:pt x="0" y="486232"/>
                  </a:lnTo>
                  <a:lnTo>
                    <a:pt x="0" y="54025"/>
                  </a:lnTo>
                  <a:close/>
                </a:path>
              </a:pathLst>
            </a:custGeom>
            <a:ln w="19050">
              <a:solidFill>
                <a:srgbClr val="B3C5D6"/>
              </a:solidFill>
            </a:ln>
          </p:spPr>
          <p:txBody>
            <a:bodyPr wrap="square" lIns="0" tIns="0" rIns="0" bIns="0" rtlCol="0"/>
            <a:lstStyle/>
            <a:p>
              <a:endParaRPr sz="2160"/>
            </a:p>
          </p:txBody>
        </p:sp>
      </p:grpSp>
      <p:sp>
        <p:nvSpPr>
          <p:cNvPr id="19" name="object 19"/>
          <p:cNvSpPr txBox="1"/>
          <p:nvPr/>
        </p:nvSpPr>
        <p:spPr>
          <a:xfrm>
            <a:off x="3187726" y="3704698"/>
            <a:ext cx="2075687" cy="310854"/>
          </a:xfrm>
          <a:prstGeom prst="rect">
            <a:avLst/>
          </a:prstGeom>
        </p:spPr>
        <p:txBody>
          <a:bodyPr vert="horz" wrap="square" lIns="0" tIns="15240" rIns="0" bIns="0" rtlCol="0">
            <a:spAutoFit/>
          </a:bodyPr>
          <a:lstStyle/>
          <a:p>
            <a:pPr marL="15240">
              <a:spcBef>
                <a:spcPts val="120"/>
              </a:spcBef>
            </a:pPr>
            <a:r>
              <a:rPr sz="1920" dirty="0">
                <a:solidFill>
                  <a:srgbClr val="7E7E7E"/>
                </a:solidFill>
                <a:latin typeface="Arial MT"/>
                <a:cs typeface="Arial MT"/>
              </a:rPr>
              <a:t>Multiple</a:t>
            </a:r>
            <a:r>
              <a:rPr sz="1920" spc="-60" dirty="0">
                <a:solidFill>
                  <a:srgbClr val="7E7E7E"/>
                </a:solidFill>
                <a:latin typeface="Arial MT"/>
                <a:cs typeface="Arial MT"/>
              </a:rPr>
              <a:t> </a:t>
            </a:r>
            <a:r>
              <a:rPr sz="1920" spc="-12" dirty="0">
                <a:solidFill>
                  <a:srgbClr val="7E7E7E"/>
                </a:solidFill>
                <a:latin typeface="Arial MT"/>
                <a:cs typeface="Arial MT"/>
              </a:rPr>
              <a:t>regression</a:t>
            </a:r>
            <a:endParaRPr sz="1920">
              <a:latin typeface="Arial MT"/>
              <a:cs typeface="Arial MT"/>
            </a:endParaRPr>
          </a:p>
        </p:txBody>
      </p:sp>
      <p:grpSp>
        <p:nvGrpSpPr>
          <p:cNvPr id="20" name="object 20"/>
          <p:cNvGrpSpPr/>
          <p:nvPr/>
        </p:nvGrpSpPr>
        <p:grpSpPr>
          <a:xfrm>
            <a:off x="9198864" y="3529585"/>
            <a:ext cx="2711196" cy="770382"/>
            <a:chOff x="6141720" y="2941320"/>
            <a:chExt cx="2259330" cy="641985"/>
          </a:xfrm>
        </p:grpSpPr>
        <p:pic>
          <p:nvPicPr>
            <p:cNvPr id="21" name="object 21"/>
            <p:cNvPicPr/>
            <p:nvPr/>
          </p:nvPicPr>
          <p:blipFill>
            <a:blip r:embed="rId4" cstate="print"/>
            <a:stretch>
              <a:fillRect/>
            </a:stretch>
          </p:blipFill>
          <p:spPr>
            <a:xfrm>
              <a:off x="6141720" y="2941320"/>
              <a:ext cx="2259329" cy="641603"/>
            </a:xfrm>
            <a:prstGeom prst="rect">
              <a:avLst/>
            </a:prstGeom>
          </p:spPr>
        </p:pic>
        <p:sp>
          <p:nvSpPr>
            <p:cNvPr id="22" name="object 22"/>
            <p:cNvSpPr/>
            <p:nvPr/>
          </p:nvSpPr>
          <p:spPr>
            <a:xfrm>
              <a:off x="6192392" y="2969131"/>
              <a:ext cx="2158365" cy="540385"/>
            </a:xfrm>
            <a:custGeom>
              <a:avLst/>
              <a:gdLst/>
              <a:ahLst/>
              <a:cxnLst/>
              <a:rect l="l" t="t" r="r" b="b"/>
              <a:pathLst>
                <a:path w="2158365" h="540385">
                  <a:moveTo>
                    <a:pt x="2103958" y="0"/>
                  </a:moveTo>
                  <a:lnTo>
                    <a:pt x="54025" y="0"/>
                  </a:lnTo>
                  <a:lnTo>
                    <a:pt x="32998" y="4246"/>
                  </a:lnTo>
                  <a:lnTo>
                    <a:pt x="15825" y="15825"/>
                  </a:lnTo>
                  <a:lnTo>
                    <a:pt x="4246" y="32998"/>
                  </a:lnTo>
                  <a:lnTo>
                    <a:pt x="0" y="54025"/>
                  </a:lnTo>
                  <a:lnTo>
                    <a:pt x="0" y="486232"/>
                  </a:lnTo>
                  <a:lnTo>
                    <a:pt x="4246" y="507259"/>
                  </a:lnTo>
                  <a:lnTo>
                    <a:pt x="15825" y="524432"/>
                  </a:lnTo>
                  <a:lnTo>
                    <a:pt x="32998" y="536011"/>
                  </a:lnTo>
                  <a:lnTo>
                    <a:pt x="54025" y="540258"/>
                  </a:lnTo>
                  <a:lnTo>
                    <a:pt x="2103958" y="540258"/>
                  </a:lnTo>
                  <a:lnTo>
                    <a:pt x="2124985" y="536011"/>
                  </a:lnTo>
                  <a:lnTo>
                    <a:pt x="2142158" y="524432"/>
                  </a:lnTo>
                  <a:lnTo>
                    <a:pt x="2153737" y="507259"/>
                  </a:lnTo>
                  <a:lnTo>
                    <a:pt x="2157984" y="486232"/>
                  </a:lnTo>
                  <a:lnTo>
                    <a:pt x="2157984" y="54025"/>
                  </a:lnTo>
                  <a:lnTo>
                    <a:pt x="2153737" y="32998"/>
                  </a:lnTo>
                  <a:lnTo>
                    <a:pt x="2142158" y="15825"/>
                  </a:lnTo>
                  <a:lnTo>
                    <a:pt x="2124985" y="4246"/>
                  </a:lnTo>
                  <a:lnTo>
                    <a:pt x="2103958" y="0"/>
                  </a:lnTo>
                  <a:close/>
                </a:path>
              </a:pathLst>
            </a:custGeom>
            <a:solidFill>
              <a:srgbClr val="FFFFFF">
                <a:alpha val="90194"/>
              </a:srgbClr>
            </a:solidFill>
          </p:spPr>
          <p:txBody>
            <a:bodyPr wrap="square" lIns="0" tIns="0" rIns="0" bIns="0" rtlCol="0"/>
            <a:lstStyle/>
            <a:p>
              <a:endParaRPr sz="2160"/>
            </a:p>
          </p:txBody>
        </p:sp>
        <p:sp>
          <p:nvSpPr>
            <p:cNvPr id="23" name="object 23"/>
            <p:cNvSpPr/>
            <p:nvPr/>
          </p:nvSpPr>
          <p:spPr>
            <a:xfrm>
              <a:off x="6192392" y="2969131"/>
              <a:ext cx="2158365" cy="540385"/>
            </a:xfrm>
            <a:custGeom>
              <a:avLst/>
              <a:gdLst/>
              <a:ahLst/>
              <a:cxnLst/>
              <a:rect l="l" t="t" r="r" b="b"/>
              <a:pathLst>
                <a:path w="2158365" h="540385">
                  <a:moveTo>
                    <a:pt x="0" y="54025"/>
                  </a:moveTo>
                  <a:lnTo>
                    <a:pt x="4246" y="32998"/>
                  </a:lnTo>
                  <a:lnTo>
                    <a:pt x="15825" y="15825"/>
                  </a:lnTo>
                  <a:lnTo>
                    <a:pt x="32998" y="4246"/>
                  </a:lnTo>
                  <a:lnTo>
                    <a:pt x="54025" y="0"/>
                  </a:lnTo>
                  <a:lnTo>
                    <a:pt x="2103958" y="0"/>
                  </a:lnTo>
                  <a:lnTo>
                    <a:pt x="2124985" y="4246"/>
                  </a:lnTo>
                  <a:lnTo>
                    <a:pt x="2142158" y="15825"/>
                  </a:lnTo>
                  <a:lnTo>
                    <a:pt x="2153737" y="32998"/>
                  </a:lnTo>
                  <a:lnTo>
                    <a:pt x="2157984" y="54025"/>
                  </a:lnTo>
                  <a:lnTo>
                    <a:pt x="2157984" y="486232"/>
                  </a:lnTo>
                  <a:lnTo>
                    <a:pt x="2153737" y="507259"/>
                  </a:lnTo>
                  <a:lnTo>
                    <a:pt x="2142158" y="524432"/>
                  </a:lnTo>
                  <a:lnTo>
                    <a:pt x="2124985" y="536011"/>
                  </a:lnTo>
                  <a:lnTo>
                    <a:pt x="2103958" y="540258"/>
                  </a:lnTo>
                  <a:lnTo>
                    <a:pt x="54025" y="540258"/>
                  </a:lnTo>
                  <a:lnTo>
                    <a:pt x="32998" y="536011"/>
                  </a:lnTo>
                  <a:lnTo>
                    <a:pt x="15825" y="524432"/>
                  </a:lnTo>
                  <a:lnTo>
                    <a:pt x="4246" y="507259"/>
                  </a:lnTo>
                  <a:lnTo>
                    <a:pt x="0" y="486232"/>
                  </a:lnTo>
                  <a:lnTo>
                    <a:pt x="0" y="54025"/>
                  </a:lnTo>
                  <a:close/>
                </a:path>
              </a:pathLst>
            </a:custGeom>
            <a:ln w="19050">
              <a:solidFill>
                <a:srgbClr val="B3C5D6"/>
              </a:solidFill>
            </a:ln>
          </p:spPr>
          <p:txBody>
            <a:bodyPr wrap="square" lIns="0" tIns="0" rIns="0" bIns="0" rtlCol="0"/>
            <a:lstStyle/>
            <a:p>
              <a:endParaRPr sz="2160"/>
            </a:p>
          </p:txBody>
        </p:sp>
      </p:grpSp>
      <p:sp>
        <p:nvSpPr>
          <p:cNvPr id="24" name="object 24"/>
          <p:cNvSpPr txBox="1"/>
          <p:nvPr/>
        </p:nvSpPr>
        <p:spPr>
          <a:xfrm>
            <a:off x="9522241" y="3718073"/>
            <a:ext cx="2061972" cy="310854"/>
          </a:xfrm>
          <a:prstGeom prst="rect">
            <a:avLst/>
          </a:prstGeom>
        </p:spPr>
        <p:txBody>
          <a:bodyPr vert="horz" wrap="square" lIns="0" tIns="15240" rIns="0" bIns="0" rtlCol="0">
            <a:spAutoFit/>
          </a:bodyPr>
          <a:lstStyle/>
          <a:p>
            <a:pPr marL="15240">
              <a:spcBef>
                <a:spcPts val="120"/>
              </a:spcBef>
            </a:pPr>
            <a:r>
              <a:rPr sz="1920" dirty="0">
                <a:solidFill>
                  <a:srgbClr val="7E7E7E"/>
                </a:solidFill>
                <a:latin typeface="Arial MT"/>
                <a:cs typeface="Arial MT"/>
              </a:rPr>
              <a:t>Logistic</a:t>
            </a:r>
            <a:r>
              <a:rPr sz="1920" spc="-54" dirty="0">
                <a:solidFill>
                  <a:srgbClr val="7E7E7E"/>
                </a:solidFill>
                <a:latin typeface="Arial MT"/>
                <a:cs typeface="Arial MT"/>
              </a:rPr>
              <a:t> </a:t>
            </a:r>
            <a:r>
              <a:rPr sz="1920" spc="-12" dirty="0">
                <a:solidFill>
                  <a:srgbClr val="7E7E7E"/>
                </a:solidFill>
                <a:latin typeface="Arial MT"/>
                <a:cs typeface="Arial MT"/>
              </a:rPr>
              <a:t>regression</a:t>
            </a:r>
            <a:endParaRPr sz="1920">
              <a:latin typeface="Arial MT"/>
              <a:cs typeface="Arial MT"/>
            </a:endParaRPr>
          </a:p>
        </p:txBody>
      </p:sp>
      <p:sp>
        <p:nvSpPr>
          <p:cNvPr id="25" name="object 25"/>
          <p:cNvSpPr/>
          <p:nvPr/>
        </p:nvSpPr>
        <p:spPr>
          <a:xfrm>
            <a:off x="7346747" y="2806750"/>
            <a:ext cx="0" cy="800100"/>
          </a:xfrm>
          <a:custGeom>
            <a:avLst/>
            <a:gdLst/>
            <a:ahLst/>
            <a:cxnLst/>
            <a:rect l="l" t="t" r="r" b="b"/>
            <a:pathLst>
              <a:path h="666750">
                <a:moveTo>
                  <a:pt x="0" y="0"/>
                </a:moveTo>
                <a:lnTo>
                  <a:pt x="0" y="333133"/>
                </a:lnTo>
                <a:lnTo>
                  <a:pt x="0" y="666254"/>
                </a:lnTo>
              </a:path>
            </a:pathLst>
          </a:custGeom>
          <a:ln w="19050">
            <a:solidFill>
              <a:srgbClr val="B3C5D6"/>
            </a:solidFill>
          </a:ln>
        </p:spPr>
        <p:txBody>
          <a:bodyPr wrap="square" lIns="0" tIns="0" rIns="0" bIns="0" rtlCol="0"/>
          <a:lstStyle/>
          <a:p>
            <a:endParaRPr sz="2160"/>
          </a:p>
        </p:txBody>
      </p:sp>
      <p:sp>
        <p:nvSpPr>
          <p:cNvPr id="26" name="object 26"/>
          <p:cNvSpPr txBox="1"/>
          <p:nvPr/>
        </p:nvSpPr>
        <p:spPr>
          <a:xfrm>
            <a:off x="2822296" y="4545940"/>
            <a:ext cx="2809494" cy="1858970"/>
          </a:xfrm>
          <a:prstGeom prst="rect">
            <a:avLst/>
          </a:prstGeom>
          <a:ln w="25400">
            <a:solidFill>
              <a:srgbClr val="5D92BA"/>
            </a:solidFill>
          </a:ln>
        </p:spPr>
        <p:txBody>
          <a:bodyPr vert="horz" wrap="square" lIns="0" tIns="48768" rIns="0" bIns="0" rtlCol="0">
            <a:spAutoFit/>
          </a:bodyPr>
          <a:lstStyle/>
          <a:p>
            <a:pPr marL="108204" marR="337566">
              <a:spcBef>
                <a:spcPts val="384"/>
              </a:spcBef>
            </a:pPr>
            <a:r>
              <a:rPr sz="1680" dirty="0">
                <a:solidFill>
                  <a:srgbClr val="7E7E7E"/>
                </a:solidFill>
                <a:latin typeface="Arial MT"/>
                <a:cs typeface="Arial MT"/>
              </a:rPr>
              <a:t>Analyze</a:t>
            </a:r>
            <a:r>
              <a:rPr sz="1680" spc="-24" dirty="0">
                <a:solidFill>
                  <a:srgbClr val="7E7E7E"/>
                </a:solidFill>
                <a:latin typeface="Arial MT"/>
                <a:cs typeface="Arial MT"/>
              </a:rPr>
              <a:t> </a:t>
            </a:r>
            <a:r>
              <a:rPr sz="1680" dirty="0">
                <a:solidFill>
                  <a:srgbClr val="7E7E7E"/>
                </a:solidFill>
                <a:latin typeface="Arial MT"/>
                <a:cs typeface="Arial MT"/>
              </a:rPr>
              <a:t>the</a:t>
            </a:r>
            <a:r>
              <a:rPr sz="1680" spc="-24" dirty="0">
                <a:solidFill>
                  <a:srgbClr val="7E7E7E"/>
                </a:solidFill>
                <a:latin typeface="Arial MT"/>
                <a:cs typeface="Arial MT"/>
              </a:rPr>
              <a:t> </a:t>
            </a:r>
            <a:r>
              <a:rPr sz="1680" spc="-12" dirty="0">
                <a:solidFill>
                  <a:srgbClr val="7E7E7E"/>
                </a:solidFill>
                <a:latin typeface="Arial MT"/>
                <a:cs typeface="Arial MT"/>
              </a:rPr>
              <a:t>relationship </a:t>
            </a:r>
            <a:r>
              <a:rPr sz="1680" dirty="0">
                <a:solidFill>
                  <a:srgbClr val="7E7E7E"/>
                </a:solidFill>
                <a:latin typeface="Arial MT"/>
                <a:cs typeface="Arial MT"/>
              </a:rPr>
              <a:t>between</a:t>
            </a:r>
            <a:r>
              <a:rPr sz="1680" spc="-42" dirty="0">
                <a:solidFill>
                  <a:srgbClr val="7E7E7E"/>
                </a:solidFill>
                <a:latin typeface="Arial MT"/>
                <a:cs typeface="Arial MT"/>
              </a:rPr>
              <a:t> </a:t>
            </a:r>
            <a:r>
              <a:rPr sz="1680" dirty="0">
                <a:solidFill>
                  <a:srgbClr val="7E7E7E"/>
                </a:solidFill>
                <a:latin typeface="Arial MT"/>
                <a:cs typeface="Arial MT"/>
              </a:rPr>
              <a:t>a</a:t>
            </a:r>
            <a:r>
              <a:rPr sz="1680" spc="-18" dirty="0">
                <a:solidFill>
                  <a:srgbClr val="7E7E7E"/>
                </a:solidFill>
                <a:latin typeface="Arial MT"/>
                <a:cs typeface="Arial MT"/>
              </a:rPr>
              <a:t> </a:t>
            </a:r>
            <a:r>
              <a:rPr sz="1680" b="1" dirty="0">
                <a:solidFill>
                  <a:srgbClr val="C00000"/>
                </a:solidFill>
                <a:latin typeface="Arial"/>
                <a:cs typeface="Arial"/>
              </a:rPr>
              <a:t>single</a:t>
            </a:r>
            <a:r>
              <a:rPr sz="1680" b="1" spc="-42" dirty="0">
                <a:solidFill>
                  <a:srgbClr val="C00000"/>
                </a:solidFill>
                <a:latin typeface="Arial"/>
                <a:cs typeface="Arial"/>
              </a:rPr>
              <a:t> </a:t>
            </a:r>
            <a:r>
              <a:rPr sz="1680" b="1" spc="-12" dirty="0">
                <a:solidFill>
                  <a:srgbClr val="C00000"/>
                </a:solidFill>
                <a:latin typeface="Arial"/>
                <a:cs typeface="Arial"/>
              </a:rPr>
              <a:t>metric </a:t>
            </a:r>
            <a:r>
              <a:rPr sz="1680" b="1" dirty="0">
                <a:solidFill>
                  <a:srgbClr val="C00000"/>
                </a:solidFill>
                <a:latin typeface="Arial"/>
                <a:cs typeface="Arial"/>
              </a:rPr>
              <a:t>dependent</a:t>
            </a:r>
            <a:r>
              <a:rPr sz="1680" b="1" spc="-66" dirty="0">
                <a:solidFill>
                  <a:srgbClr val="C00000"/>
                </a:solidFill>
                <a:latin typeface="Arial"/>
                <a:cs typeface="Arial"/>
              </a:rPr>
              <a:t> </a:t>
            </a:r>
            <a:r>
              <a:rPr sz="1680" spc="-12" dirty="0">
                <a:solidFill>
                  <a:srgbClr val="7E7E7E"/>
                </a:solidFill>
                <a:latin typeface="Arial MT"/>
                <a:cs typeface="Arial MT"/>
              </a:rPr>
              <a:t>(criterion) </a:t>
            </a:r>
            <a:r>
              <a:rPr sz="1680" dirty="0">
                <a:solidFill>
                  <a:srgbClr val="7E7E7E"/>
                </a:solidFill>
                <a:latin typeface="Arial MT"/>
                <a:cs typeface="Arial MT"/>
              </a:rPr>
              <a:t>variable</a:t>
            </a:r>
            <a:r>
              <a:rPr sz="1680" spc="-36" dirty="0">
                <a:solidFill>
                  <a:srgbClr val="7E7E7E"/>
                </a:solidFill>
                <a:latin typeface="Arial MT"/>
                <a:cs typeface="Arial MT"/>
              </a:rPr>
              <a:t> </a:t>
            </a:r>
            <a:r>
              <a:rPr sz="1680" dirty="0">
                <a:solidFill>
                  <a:srgbClr val="7E7E7E"/>
                </a:solidFill>
                <a:latin typeface="Arial MT"/>
                <a:cs typeface="Arial MT"/>
              </a:rPr>
              <a:t>and</a:t>
            </a:r>
            <a:r>
              <a:rPr sz="1680" spc="-30" dirty="0">
                <a:solidFill>
                  <a:srgbClr val="7E7E7E"/>
                </a:solidFill>
                <a:latin typeface="Arial MT"/>
                <a:cs typeface="Arial MT"/>
              </a:rPr>
              <a:t> </a:t>
            </a:r>
            <a:r>
              <a:rPr sz="1680" b="1" spc="-12" dirty="0">
                <a:solidFill>
                  <a:srgbClr val="C00000"/>
                </a:solidFill>
                <a:latin typeface="Arial"/>
                <a:cs typeface="Arial"/>
              </a:rPr>
              <a:t>several </a:t>
            </a:r>
            <a:r>
              <a:rPr sz="1680" b="1" dirty="0">
                <a:solidFill>
                  <a:srgbClr val="C00000"/>
                </a:solidFill>
                <a:latin typeface="Arial"/>
                <a:cs typeface="Arial"/>
              </a:rPr>
              <a:t>metric</a:t>
            </a:r>
            <a:r>
              <a:rPr sz="1680" b="1" spc="-24" dirty="0">
                <a:solidFill>
                  <a:srgbClr val="C00000"/>
                </a:solidFill>
                <a:latin typeface="Arial"/>
                <a:cs typeface="Arial"/>
              </a:rPr>
              <a:t> </a:t>
            </a:r>
            <a:r>
              <a:rPr sz="1680" dirty="0">
                <a:solidFill>
                  <a:srgbClr val="7E7E7E"/>
                </a:solidFill>
                <a:latin typeface="Arial MT"/>
                <a:cs typeface="Arial MT"/>
              </a:rPr>
              <a:t>(&amp;</a:t>
            </a:r>
            <a:r>
              <a:rPr sz="1680" spc="-24" dirty="0">
                <a:solidFill>
                  <a:srgbClr val="7E7E7E"/>
                </a:solidFill>
                <a:latin typeface="Arial MT"/>
                <a:cs typeface="Arial MT"/>
              </a:rPr>
              <a:t> </a:t>
            </a:r>
            <a:r>
              <a:rPr sz="1680" spc="-12" dirty="0">
                <a:solidFill>
                  <a:srgbClr val="7E7E7E"/>
                </a:solidFill>
                <a:latin typeface="Arial MT"/>
                <a:cs typeface="Arial MT"/>
              </a:rPr>
              <a:t>nonmetric) </a:t>
            </a:r>
            <a:r>
              <a:rPr sz="1680" b="1" dirty="0">
                <a:solidFill>
                  <a:srgbClr val="C00000"/>
                </a:solidFill>
                <a:latin typeface="Arial"/>
                <a:cs typeface="Arial"/>
              </a:rPr>
              <a:t>independent</a:t>
            </a:r>
            <a:r>
              <a:rPr sz="1680" b="1" spc="-78" dirty="0">
                <a:solidFill>
                  <a:srgbClr val="C00000"/>
                </a:solidFill>
                <a:latin typeface="Arial"/>
                <a:cs typeface="Arial"/>
              </a:rPr>
              <a:t> </a:t>
            </a:r>
            <a:r>
              <a:rPr sz="1680" spc="-12" dirty="0">
                <a:solidFill>
                  <a:srgbClr val="7E7E7E"/>
                </a:solidFill>
                <a:latin typeface="Arial MT"/>
                <a:cs typeface="Arial MT"/>
              </a:rPr>
              <a:t>(predictor) variables.</a:t>
            </a:r>
            <a:endParaRPr sz="1680">
              <a:latin typeface="Arial MT"/>
              <a:cs typeface="Arial MT"/>
            </a:endParaRPr>
          </a:p>
        </p:txBody>
      </p:sp>
      <p:grpSp>
        <p:nvGrpSpPr>
          <p:cNvPr id="28" name="object 28"/>
          <p:cNvGrpSpPr/>
          <p:nvPr/>
        </p:nvGrpSpPr>
        <p:grpSpPr>
          <a:xfrm>
            <a:off x="2501797" y="497434"/>
            <a:ext cx="9249156" cy="129540"/>
            <a:chOff x="560831" y="414528"/>
            <a:chExt cx="7707630" cy="107950"/>
          </a:xfrm>
        </p:grpSpPr>
        <p:pic>
          <p:nvPicPr>
            <p:cNvPr id="29" name="object 29"/>
            <p:cNvPicPr/>
            <p:nvPr/>
          </p:nvPicPr>
          <p:blipFill>
            <a:blip r:embed="rId5" cstate="print"/>
            <a:stretch>
              <a:fillRect/>
            </a:stretch>
          </p:blipFill>
          <p:spPr>
            <a:xfrm>
              <a:off x="560831" y="414528"/>
              <a:ext cx="7707629" cy="107441"/>
            </a:xfrm>
            <a:prstGeom prst="rect">
              <a:avLst/>
            </a:prstGeom>
          </p:spPr>
        </p:pic>
        <p:sp>
          <p:nvSpPr>
            <p:cNvPr id="30" name="object 30"/>
            <p:cNvSpPr/>
            <p:nvPr/>
          </p:nvSpPr>
          <p:spPr>
            <a:xfrm>
              <a:off x="602360" y="448436"/>
              <a:ext cx="7612380" cy="0"/>
            </a:xfrm>
            <a:custGeom>
              <a:avLst/>
              <a:gdLst/>
              <a:ahLst/>
              <a:cxnLst/>
              <a:rect l="l" t="t" r="r" b="b"/>
              <a:pathLst>
                <a:path w="7612380">
                  <a:moveTo>
                    <a:pt x="0" y="0"/>
                  </a:moveTo>
                  <a:lnTo>
                    <a:pt x="7612087" y="0"/>
                  </a:lnTo>
                </a:path>
              </a:pathLst>
            </a:custGeom>
            <a:ln w="25400">
              <a:solidFill>
                <a:srgbClr val="752477"/>
              </a:solidFill>
            </a:ln>
          </p:spPr>
          <p:txBody>
            <a:bodyPr wrap="square" lIns="0" tIns="0" rIns="0" bIns="0" rtlCol="0"/>
            <a:lstStyle/>
            <a:p>
              <a:endParaRPr sz="2160"/>
            </a:p>
          </p:txBody>
        </p:sp>
      </p:grpSp>
      <p:grpSp>
        <p:nvGrpSpPr>
          <p:cNvPr id="31" name="object 31"/>
          <p:cNvGrpSpPr/>
          <p:nvPr/>
        </p:nvGrpSpPr>
        <p:grpSpPr>
          <a:xfrm>
            <a:off x="2501797" y="1093622"/>
            <a:ext cx="9249156" cy="129540"/>
            <a:chOff x="560831" y="911352"/>
            <a:chExt cx="7707630" cy="107950"/>
          </a:xfrm>
        </p:grpSpPr>
        <p:pic>
          <p:nvPicPr>
            <p:cNvPr id="32" name="object 32"/>
            <p:cNvPicPr/>
            <p:nvPr/>
          </p:nvPicPr>
          <p:blipFill>
            <a:blip r:embed="rId5" cstate="print"/>
            <a:stretch>
              <a:fillRect/>
            </a:stretch>
          </p:blipFill>
          <p:spPr>
            <a:xfrm>
              <a:off x="560831" y="911352"/>
              <a:ext cx="7707629" cy="107441"/>
            </a:xfrm>
            <a:prstGeom prst="rect">
              <a:avLst/>
            </a:prstGeom>
          </p:spPr>
        </p:pic>
        <p:sp>
          <p:nvSpPr>
            <p:cNvPr id="33" name="object 33"/>
            <p:cNvSpPr/>
            <p:nvPr/>
          </p:nvSpPr>
          <p:spPr>
            <a:xfrm>
              <a:off x="602360" y="945261"/>
              <a:ext cx="7612380" cy="0"/>
            </a:xfrm>
            <a:custGeom>
              <a:avLst/>
              <a:gdLst/>
              <a:ahLst/>
              <a:cxnLst/>
              <a:rect l="l" t="t" r="r" b="b"/>
              <a:pathLst>
                <a:path w="7612380">
                  <a:moveTo>
                    <a:pt x="0" y="0"/>
                  </a:moveTo>
                  <a:lnTo>
                    <a:pt x="7612087" y="0"/>
                  </a:lnTo>
                </a:path>
              </a:pathLst>
            </a:custGeom>
            <a:ln w="25400">
              <a:solidFill>
                <a:srgbClr val="752477"/>
              </a:solidFill>
            </a:ln>
          </p:spPr>
          <p:txBody>
            <a:bodyPr wrap="square" lIns="0" tIns="0" rIns="0" bIns="0" rtlCol="0"/>
            <a:lstStyle/>
            <a:p>
              <a:endParaRPr sz="2160"/>
            </a:p>
          </p:txBody>
        </p:sp>
      </p:grpSp>
      <p:sp>
        <p:nvSpPr>
          <p:cNvPr id="34" name="object 34"/>
          <p:cNvSpPr txBox="1"/>
          <p:nvPr/>
        </p:nvSpPr>
        <p:spPr>
          <a:xfrm>
            <a:off x="9148114" y="4545940"/>
            <a:ext cx="2807208" cy="2634567"/>
          </a:xfrm>
          <a:prstGeom prst="rect">
            <a:avLst/>
          </a:prstGeom>
          <a:ln w="25400">
            <a:solidFill>
              <a:srgbClr val="5D92BA"/>
            </a:solidFill>
          </a:ln>
        </p:spPr>
        <p:txBody>
          <a:bodyPr vert="horz" wrap="square" lIns="0" tIns="48768" rIns="0" bIns="0" rtlCol="0">
            <a:spAutoFit/>
          </a:bodyPr>
          <a:lstStyle/>
          <a:p>
            <a:pPr marL="108966" marR="144017">
              <a:spcBef>
                <a:spcPts val="384"/>
              </a:spcBef>
            </a:pPr>
            <a:r>
              <a:rPr sz="1680" dirty="0">
                <a:solidFill>
                  <a:srgbClr val="7E7E7E"/>
                </a:solidFill>
                <a:latin typeface="Arial MT"/>
                <a:cs typeface="Arial MT"/>
              </a:rPr>
              <a:t>A</a:t>
            </a:r>
            <a:r>
              <a:rPr sz="1680" spc="-102" dirty="0">
                <a:solidFill>
                  <a:srgbClr val="7E7E7E"/>
                </a:solidFill>
                <a:latin typeface="Arial MT"/>
                <a:cs typeface="Arial MT"/>
              </a:rPr>
              <a:t> </a:t>
            </a:r>
            <a:r>
              <a:rPr sz="1680" dirty="0">
                <a:solidFill>
                  <a:srgbClr val="7E7E7E"/>
                </a:solidFill>
                <a:latin typeface="Arial MT"/>
                <a:cs typeface="Arial MT"/>
              </a:rPr>
              <a:t>specialized</a:t>
            </a:r>
            <a:r>
              <a:rPr sz="1680" spc="-36" dirty="0">
                <a:solidFill>
                  <a:srgbClr val="7E7E7E"/>
                </a:solidFill>
                <a:latin typeface="Arial MT"/>
                <a:cs typeface="Arial MT"/>
              </a:rPr>
              <a:t> </a:t>
            </a:r>
            <a:r>
              <a:rPr sz="1680" dirty="0">
                <a:solidFill>
                  <a:srgbClr val="7E7E7E"/>
                </a:solidFill>
                <a:latin typeface="Arial MT"/>
                <a:cs typeface="Arial MT"/>
              </a:rPr>
              <a:t>form</a:t>
            </a:r>
            <a:r>
              <a:rPr sz="1680" spc="-30" dirty="0">
                <a:solidFill>
                  <a:srgbClr val="7E7E7E"/>
                </a:solidFill>
                <a:latin typeface="Arial MT"/>
                <a:cs typeface="Arial MT"/>
              </a:rPr>
              <a:t> of </a:t>
            </a:r>
            <a:r>
              <a:rPr sz="1680" dirty="0">
                <a:solidFill>
                  <a:srgbClr val="7E7E7E"/>
                </a:solidFill>
                <a:latin typeface="Arial MT"/>
                <a:cs typeface="Arial MT"/>
              </a:rPr>
              <a:t>regression</a:t>
            </a:r>
            <a:r>
              <a:rPr sz="1680" spc="-48" dirty="0">
                <a:solidFill>
                  <a:srgbClr val="7E7E7E"/>
                </a:solidFill>
                <a:latin typeface="Arial MT"/>
                <a:cs typeface="Arial MT"/>
              </a:rPr>
              <a:t> </a:t>
            </a:r>
            <a:r>
              <a:rPr sz="1680" dirty="0">
                <a:solidFill>
                  <a:srgbClr val="7E7E7E"/>
                </a:solidFill>
                <a:latin typeface="Arial MT"/>
                <a:cs typeface="Arial MT"/>
              </a:rPr>
              <a:t>that</a:t>
            </a:r>
            <a:r>
              <a:rPr sz="1680" spc="-42" dirty="0">
                <a:solidFill>
                  <a:srgbClr val="7E7E7E"/>
                </a:solidFill>
                <a:latin typeface="Arial MT"/>
                <a:cs typeface="Arial MT"/>
              </a:rPr>
              <a:t> </a:t>
            </a:r>
            <a:r>
              <a:rPr sz="1680" dirty="0">
                <a:solidFill>
                  <a:srgbClr val="7E7E7E"/>
                </a:solidFill>
                <a:latin typeface="Arial MT"/>
                <a:cs typeface="Arial MT"/>
              </a:rPr>
              <a:t>is</a:t>
            </a:r>
            <a:r>
              <a:rPr sz="1680" spc="-24" dirty="0">
                <a:solidFill>
                  <a:srgbClr val="7E7E7E"/>
                </a:solidFill>
                <a:latin typeface="Arial MT"/>
                <a:cs typeface="Arial MT"/>
              </a:rPr>
              <a:t> </a:t>
            </a:r>
            <a:r>
              <a:rPr sz="1680" spc="-12" dirty="0">
                <a:solidFill>
                  <a:srgbClr val="7E7E7E"/>
                </a:solidFill>
                <a:latin typeface="Arial MT"/>
                <a:cs typeface="Arial MT"/>
              </a:rPr>
              <a:t>designed </a:t>
            </a:r>
            <a:r>
              <a:rPr sz="1680" dirty="0">
                <a:solidFill>
                  <a:srgbClr val="7E7E7E"/>
                </a:solidFill>
                <a:latin typeface="Arial MT"/>
                <a:cs typeface="Arial MT"/>
              </a:rPr>
              <a:t>to</a:t>
            </a:r>
            <a:r>
              <a:rPr sz="1680" spc="-18" dirty="0">
                <a:solidFill>
                  <a:srgbClr val="7E7E7E"/>
                </a:solidFill>
                <a:latin typeface="Arial MT"/>
                <a:cs typeface="Arial MT"/>
              </a:rPr>
              <a:t> </a:t>
            </a:r>
            <a:r>
              <a:rPr sz="1680" dirty="0">
                <a:solidFill>
                  <a:srgbClr val="7E7E7E"/>
                </a:solidFill>
                <a:latin typeface="Arial MT"/>
                <a:cs typeface="Arial MT"/>
              </a:rPr>
              <a:t>predict</a:t>
            </a:r>
            <a:r>
              <a:rPr sz="1680" spc="-42" dirty="0">
                <a:solidFill>
                  <a:srgbClr val="7E7E7E"/>
                </a:solidFill>
                <a:latin typeface="Arial MT"/>
                <a:cs typeface="Arial MT"/>
              </a:rPr>
              <a:t> </a:t>
            </a:r>
            <a:r>
              <a:rPr sz="1680" dirty="0">
                <a:solidFill>
                  <a:srgbClr val="7E7E7E"/>
                </a:solidFill>
                <a:latin typeface="Arial MT"/>
                <a:cs typeface="Arial MT"/>
              </a:rPr>
              <a:t>&amp;</a:t>
            </a:r>
            <a:r>
              <a:rPr sz="1680" spc="-6" dirty="0">
                <a:solidFill>
                  <a:srgbClr val="7E7E7E"/>
                </a:solidFill>
                <a:latin typeface="Arial MT"/>
                <a:cs typeface="Arial MT"/>
              </a:rPr>
              <a:t> </a:t>
            </a:r>
            <a:r>
              <a:rPr sz="1680" dirty="0">
                <a:solidFill>
                  <a:srgbClr val="7E7E7E"/>
                </a:solidFill>
                <a:latin typeface="Arial MT"/>
                <a:cs typeface="Arial MT"/>
              </a:rPr>
              <a:t>explain</a:t>
            </a:r>
            <a:r>
              <a:rPr sz="1680" spc="-36" dirty="0">
                <a:solidFill>
                  <a:srgbClr val="7E7E7E"/>
                </a:solidFill>
                <a:latin typeface="Arial MT"/>
                <a:cs typeface="Arial MT"/>
              </a:rPr>
              <a:t> </a:t>
            </a:r>
            <a:r>
              <a:rPr sz="1680" spc="-60" dirty="0">
                <a:solidFill>
                  <a:srgbClr val="7E7E7E"/>
                </a:solidFill>
                <a:latin typeface="Arial MT"/>
                <a:cs typeface="Arial MT"/>
              </a:rPr>
              <a:t>a </a:t>
            </a:r>
            <a:r>
              <a:rPr sz="1680" b="1" dirty="0">
                <a:solidFill>
                  <a:srgbClr val="C00000"/>
                </a:solidFill>
                <a:latin typeface="Arial"/>
                <a:cs typeface="Arial"/>
              </a:rPr>
              <a:t>binary</a:t>
            </a:r>
            <a:r>
              <a:rPr sz="1680" b="1" spc="-6" dirty="0">
                <a:solidFill>
                  <a:srgbClr val="C00000"/>
                </a:solidFill>
                <a:latin typeface="Arial"/>
                <a:cs typeface="Arial"/>
              </a:rPr>
              <a:t> </a:t>
            </a:r>
            <a:r>
              <a:rPr sz="1680" spc="-12" dirty="0">
                <a:solidFill>
                  <a:srgbClr val="7E7E7E"/>
                </a:solidFill>
                <a:latin typeface="Arial MT"/>
                <a:cs typeface="Arial MT"/>
              </a:rPr>
              <a:t>(two-group) </a:t>
            </a:r>
            <a:r>
              <a:rPr sz="1680" b="1" dirty="0">
                <a:solidFill>
                  <a:srgbClr val="C00000"/>
                </a:solidFill>
                <a:latin typeface="Arial"/>
                <a:cs typeface="Arial"/>
              </a:rPr>
              <a:t>categorical</a:t>
            </a:r>
            <a:r>
              <a:rPr sz="1680" b="1" spc="-66" dirty="0">
                <a:solidFill>
                  <a:srgbClr val="C00000"/>
                </a:solidFill>
                <a:latin typeface="Arial"/>
                <a:cs typeface="Arial"/>
              </a:rPr>
              <a:t> </a:t>
            </a:r>
            <a:r>
              <a:rPr sz="1680" b="1" spc="-12" dirty="0">
                <a:solidFill>
                  <a:srgbClr val="C00000"/>
                </a:solidFill>
                <a:latin typeface="Arial"/>
                <a:cs typeface="Arial"/>
              </a:rPr>
              <a:t>variable</a:t>
            </a:r>
            <a:r>
              <a:rPr sz="1680" b="1" dirty="0">
                <a:solidFill>
                  <a:srgbClr val="C00000"/>
                </a:solidFill>
                <a:latin typeface="Arial"/>
                <a:cs typeface="Arial"/>
              </a:rPr>
              <a:t> </a:t>
            </a:r>
            <a:r>
              <a:rPr sz="1680" dirty="0">
                <a:solidFill>
                  <a:srgbClr val="7E7E7E"/>
                </a:solidFill>
                <a:latin typeface="Arial MT"/>
                <a:cs typeface="Arial MT"/>
              </a:rPr>
              <a:t>rather</a:t>
            </a:r>
            <a:r>
              <a:rPr sz="1680" spc="-36" dirty="0">
                <a:solidFill>
                  <a:srgbClr val="7E7E7E"/>
                </a:solidFill>
                <a:latin typeface="Arial MT"/>
                <a:cs typeface="Arial MT"/>
              </a:rPr>
              <a:t> </a:t>
            </a:r>
            <a:r>
              <a:rPr sz="1680" dirty="0">
                <a:solidFill>
                  <a:srgbClr val="7E7E7E"/>
                </a:solidFill>
                <a:latin typeface="Arial MT"/>
                <a:cs typeface="Arial MT"/>
              </a:rPr>
              <a:t>than</a:t>
            </a:r>
            <a:r>
              <a:rPr sz="1680" spc="-18" dirty="0">
                <a:solidFill>
                  <a:srgbClr val="7E7E7E"/>
                </a:solidFill>
                <a:latin typeface="Arial MT"/>
                <a:cs typeface="Arial MT"/>
              </a:rPr>
              <a:t> </a:t>
            </a:r>
            <a:r>
              <a:rPr sz="1680" dirty="0">
                <a:solidFill>
                  <a:srgbClr val="7E7E7E"/>
                </a:solidFill>
                <a:latin typeface="Arial MT"/>
                <a:cs typeface="Arial MT"/>
              </a:rPr>
              <a:t>a</a:t>
            </a:r>
            <a:r>
              <a:rPr sz="1680" spc="-12" dirty="0">
                <a:solidFill>
                  <a:srgbClr val="7E7E7E"/>
                </a:solidFill>
                <a:latin typeface="Arial MT"/>
                <a:cs typeface="Arial MT"/>
              </a:rPr>
              <a:t> metric </a:t>
            </a:r>
            <a:r>
              <a:rPr sz="1680" dirty="0">
                <a:solidFill>
                  <a:srgbClr val="7E7E7E"/>
                </a:solidFill>
                <a:latin typeface="Arial MT"/>
                <a:cs typeface="Arial MT"/>
              </a:rPr>
              <a:t>dependent</a:t>
            </a:r>
            <a:r>
              <a:rPr sz="1680" spc="-48" dirty="0">
                <a:solidFill>
                  <a:srgbClr val="7E7E7E"/>
                </a:solidFill>
                <a:latin typeface="Arial MT"/>
                <a:cs typeface="Arial MT"/>
              </a:rPr>
              <a:t> </a:t>
            </a:r>
            <a:r>
              <a:rPr sz="1680" dirty="0">
                <a:solidFill>
                  <a:srgbClr val="7E7E7E"/>
                </a:solidFill>
                <a:latin typeface="Arial MT"/>
                <a:cs typeface="Arial MT"/>
              </a:rPr>
              <a:t>measure</a:t>
            </a:r>
            <a:r>
              <a:rPr sz="1680" spc="-48" dirty="0">
                <a:solidFill>
                  <a:srgbClr val="7E7E7E"/>
                </a:solidFill>
                <a:latin typeface="Arial MT"/>
                <a:cs typeface="Arial MT"/>
              </a:rPr>
              <a:t> </a:t>
            </a:r>
            <a:r>
              <a:rPr sz="1680" dirty="0">
                <a:solidFill>
                  <a:srgbClr val="7E7E7E"/>
                </a:solidFill>
                <a:latin typeface="Arial MT"/>
                <a:cs typeface="Arial MT"/>
              </a:rPr>
              <a:t>as</a:t>
            </a:r>
            <a:r>
              <a:rPr sz="1680" spc="-18" dirty="0">
                <a:solidFill>
                  <a:srgbClr val="7E7E7E"/>
                </a:solidFill>
                <a:latin typeface="Arial MT"/>
                <a:cs typeface="Arial MT"/>
              </a:rPr>
              <a:t> </a:t>
            </a:r>
            <a:r>
              <a:rPr sz="1680" spc="-60" dirty="0">
                <a:solidFill>
                  <a:srgbClr val="7E7E7E"/>
                </a:solidFill>
                <a:latin typeface="Arial MT"/>
                <a:cs typeface="Arial MT"/>
              </a:rPr>
              <a:t>a </a:t>
            </a:r>
            <a:r>
              <a:rPr sz="1680" dirty="0">
                <a:solidFill>
                  <a:srgbClr val="7E7E7E"/>
                </a:solidFill>
                <a:latin typeface="Arial MT"/>
                <a:cs typeface="Arial MT"/>
              </a:rPr>
              <a:t>function</a:t>
            </a:r>
            <a:r>
              <a:rPr sz="1680" spc="-42" dirty="0">
                <a:solidFill>
                  <a:srgbClr val="7E7E7E"/>
                </a:solidFill>
                <a:latin typeface="Arial MT"/>
                <a:cs typeface="Arial MT"/>
              </a:rPr>
              <a:t> </a:t>
            </a:r>
            <a:r>
              <a:rPr sz="1680" dirty="0">
                <a:solidFill>
                  <a:srgbClr val="7E7E7E"/>
                </a:solidFill>
                <a:latin typeface="Arial MT"/>
                <a:cs typeface="Arial MT"/>
              </a:rPr>
              <a:t>of</a:t>
            </a:r>
            <a:r>
              <a:rPr sz="1680" spc="-12" dirty="0">
                <a:solidFill>
                  <a:srgbClr val="7E7E7E"/>
                </a:solidFill>
                <a:latin typeface="Arial MT"/>
                <a:cs typeface="Arial MT"/>
              </a:rPr>
              <a:t> </a:t>
            </a:r>
            <a:r>
              <a:rPr sz="1680" dirty="0">
                <a:solidFill>
                  <a:srgbClr val="7E7E7E"/>
                </a:solidFill>
                <a:latin typeface="Arial MT"/>
                <a:cs typeface="Arial MT"/>
              </a:rPr>
              <a:t>several</a:t>
            </a:r>
            <a:r>
              <a:rPr sz="1680" spc="-36" dirty="0">
                <a:solidFill>
                  <a:srgbClr val="7E7E7E"/>
                </a:solidFill>
                <a:latin typeface="Arial MT"/>
                <a:cs typeface="Arial MT"/>
              </a:rPr>
              <a:t> </a:t>
            </a:r>
            <a:r>
              <a:rPr sz="1680" spc="-12" dirty="0">
                <a:solidFill>
                  <a:srgbClr val="7E7E7E"/>
                </a:solidFill>
                <a:latin typeface="Arial MT"/>
                <a:cs typeface="Arial MT"/>
              </a:rPr>
              <a:t>metric </a:t>
            </a:r>
            <a:r>
              <a:rPr sz="1680" dirty="0">
                <a:solidFill>
                  <a:srgbClr val="7E7E7E"/>
                </a:solidFill>
                <a:latin typeface="Arial MT"/>
                <a:cs typeface="Arial MT"/>
              </a:rPr>
              <a:t>(&amp;</a:t>
            </a:r>
            <a:r>
              <a:rPr sz="1680" spc="-30" dirty="0">
                <a:solidFill>
                  <a:srgbClr val="7E7E7E"/>
                </a:solidFill>
                <a:latin typeface="Arial MT"/>
                <a:cs typeface="Arial MT"/>
              </a:rPr>
              <a:t> </a:t>
            </a:r>
            <a:r>
              <a:rPr sz="1680" dirty="0">
                <a:solidFill>
                  <a:srgbClr val="7E7E7E"/>
                </a:solidFill>
                <a:latin typeface="Arial MT"/>
                <a:cs typeface="Arial MT"/>
              </a:rPr>
              <a:t>nonmetric)</a:t>
            </a:r>
            <a:r>
              <a:rPr sz="1680" spc="-54" dirty="0">
                <a:solidFill>
                  <a:srgbClr val="7E7E7E"/>
                </a:solidFill>
                <a:latin typeface="Arial MT"/>
                <a:cs typeface="Arial MT"/>
              </a:rPr>
              <a:t> </a:t>
            </a:r>
            <a:r>
              <a:rPr sz="1680" spc="-12" dirty="0">
                <a:solidFill>
                  <a:srgbClr val="7E7E7E"/>
                </a:solidFill>
                <a:latin typeface="Arial MT"/>
                <a:cs typeface="Arial MT"/>
              </a:rPr>
              <a:t>independent variables.</a:t>
            </a:r>
            <a:endParaRPr sz="1680">
              <a:latin typeface="Arial MT"/>
              <a:cs typeface="Arial MT"/>
            </a:endParaRPr>
          </a:p>
        </p:txBody>
      </p:sp>
      <p:sp>
        <p:nvSpPr>
          <p:cNvPr id="35" name="object 35"/>
          <p:cNvSpPr txBox="1"/>
          <p:nvPr/>
        </p:nvSpPr>
        <p:spPr>
          <a:xfrm>
            <a:off x="5942229" y="4545940"/>
            <a:ext cx="2809494" cy="2376035"/>
          </a:xfrm>
          <a:prstGeom prst="rect">
            <a:avLst/>
          </a:prstGeom>
          <a:ln w="25400">
            <a:solidFill>
              <a:srgbClr val="5D92BA"/>
            </a:solidFill>
          </a:ln>
        </p:spPr>
        <p:txBody>
          <a:bodyPr vert="horz" wrap="square" lIns="0" tIns="48768" rIns="0" bIns="0" rtlCol="0">
            <a:spAutoFit/>
          </a:bodyPr>
          <a:lstStyle/>
          <a:p>
            <a:pPr marL="108966" marR="147827">
              <a:spcBef>
                <a:spcPts val="384"/>
              </a:spcBef>
            </a:pPr>
            <a:r>
              <a:rPr sz="1680" dirty="0">
                <a:solidFill>
                  <a:srgbClr val="7E7E7E"/>
                </a:solidFill>
                <a:latin typeface="Arial MT"/>
                <a:cs typeface="Arial MT"/>
              </a:rPr>
              <a:t>Appropriate</a:t>
            </a:r>
            <a:r>
              <a:rPr sz="1680" spc="-66" dirty="0">
                <a:solidFill>
                  <a:srgbClr val="7E7E7E"/>
                </a:solidFill>
                <a:latin typeface="Arial MT"/>
                <a:cs typeface="Arial MT"/>
              </a:rPr>
              <a:t> </a:t>
            </a:r>
            <a:r>
              <a:rPr sz="1680" spc="-12" dirty="0">
                <a:solidFill>
                  <a:srgbClr val="7E7E7E"/>
                </a:solidFill>
                <a:latin typeface="Arial MT"/>
                <a:cs typeface="Arial MT"/>
              </a:rPr>
              <a:t>technique </a:t>
            </a:r>
            <a:r>
              <a:rPr sz="1680" dirty="0">
                <a:solidFill>
                  <a:srgbClr val="7E7E7E"/>
                </a:solidFill>
                <a:latin typeface="Arial MT"/>
                <a:cs typeface="Arial MT"/>
              </a:rPr>
              <a:t>when</a:t>
            </a:r>
            <a:r>
              <a:rPr sz="1680" spc="-24" dirty="0">
                <a:solidFill>
                  <a:srgbClr val="7E7E7E"/>
                </a:solidFill>
                <a:latin typeface="Arial MT"/>
                <a:cs typeface="Arial MT"/>
              </a:rPr>
              <a:t> </a:t>
            </a:r>
            <a:r>
              <a:rPr sz="1680" dirty="0">
                <a:solidFill>
                  <a:srgbClr val="7E7E7E"/>
                </a:solidFill>
                <a:latin typeface="Arial MT"/>
                <a:cs typeface="Arial MT"/>
              </a:rPr>
              <a:t>the</a:t>
            </a:r>
            <a:r>
              <a:rPr sz="1680" spc="-30" dirty="0">
                <a:solidFill>
                  <a:srgbClr val="7E7E7E"/>
                </a:solidFill>
                <a:latin typeface="Arial MT"/>
                <a:cs typeface="Arial MT"/>
              </a:rPr>
              <a:t> </a:t>
            </a:r>
            <a:r>
              <a:rPr sz="1680" b="1" spc="-12" dirty="0">
                <a:solidFill>
                  <a:srgbClr val="C00000"/>
                </a:solidFill>
                <a:latin typeface="Arial"/>
                <a:cs typeface="Arial"/>
              </a:rPr>
              <a:t>dependent </a:t>
            </a:r>
            <a:r>
              <a:rPr sz="1680" b="1" dirty="0">
                <a:solidFill>
                  <a:srgbClr val="C00000"/>
                </a:solidFill>
                <a:latin typeface="Arial"/>
                <a:cs typeface="Arial"/>
              </a:rPr>
              <a:t>variable</a:t>
            </a:r>
            <a:r>
              <a:rPr sz="1680" b="1" spc="-48" dirty="0">
                <a:solidFill>
                  <a:srgbClr val="C00000"/>
                </a:solidFill>
                <a:latin typeface="Arial"/>
                <a:cs typeface="Arial"/>
              </a:rPr>
              <a:t> </a:t>
            </a:r>
            <a:r>
              <a:rPr sz="1680" b="1" dirty="0">
                <a:solidFill>
                  <a:srgbClr val="C00000"/>
                </a:solidFill>
                <a:latin typeface="Arial"/>
                <a:cs typeface="Arial"/>
              </a:rPr>
              <a:t>is</a:t>
            </a:r>
            <a:r>
              <a:rPr sz="1680" b="1" spc="-30" dirty="0">
                <a:solidFill>
                  <a:srgbClr val="C00000"/>
                </a:solidFill>
                <a:latin typeface="Arial"/>
                <a:cs typeface="Arial"/>
              </a:rPr>
              <a:t> </a:t>
            </a:r>
            <a:r>
              <a:rPr sz="1680" b="1" spc="-12" dirty="0">
                <a:solidFill>
                  <a:srgbClr val="C00000"/>
                </a:solidFill>
                <a:latin typeface="Arial"/>
                <a:cs typeface="Arial"/>
              </a:rPr>
              <a:t>categorical </a:t>
            </a:r>
            <a:r>
              <a:rPr sz="1680" dirty="0">
                <a:solidFill>
                  <a:srgbClr val="7E7E7E"/>
                </a:solidFill>
                <a:latin typeface="Arial MT"/>
                <a:cs typeface="Arial MT"/>
              </a:rPr>
              <a:t>(nominal</a:t>
            </a:r>
            <a:r>
              <a:rPr sz="1680" spc="-48" dirty="0">
                <a:solidFill>
                  <a:srgbClr val="7E7E7E"/>
                </a:solidFill>
                <a:latin typeface="Arial MT"/>
                <a:cs typeface="Arial MT"/>
              </a:rPr>
              <a:t> </a:t>
            </a:r>
            <a:r>
              <a:rPr sz="1680" dirty="0">
                <a:solidFill>
                  <a:srgbClr val="7E7E7E"/>
                </a:solidFill>
                <a:latin typeface="Arial MT"/>
                <a:cs typeface="Arial MT"/>
              </a:rPr>
              <a:t>or</a:t>
            </a:r>
            <a:r>
              <a:rPr sz="1680" spc="-24" dirty="0">
                <a:solidFill>
                  <a:srgbClr val="7E7E7E"/>
                </a:solidFill>
                <a:latin typeface="Arial MT"/>
                <a:cs typeface="Arial MT"/>
              </a:rPr>
              <a:t> </a:t>
            </a:r>
            <a:r>
              <a:rPr sz="1680" dirty="0">
                <a:solidFill>
                  <a:srgbClr val="7E7E7E"/>
                </a:solidFill>
                <a:latin typeface="Arial MT"/>
                <a:cs typeface="Arial MT"/>
              </a:rPr>
              <a:t>nonmetric)</a:t>
            </a:r>
            <a:r>
              <a:rPr sz="1680" spc="-42" dirty="0">
                <a:solidFill>
                  <a:srgbClr val="7E7E7E"/>
                </a:solidFill>
                <a:latin typeface="Arial MT"/>
                <a:cs typeface="Arial MT"/>
              </a:rPr>
              <a:t> </a:t>
            </a:r>
            <a:r>
              <a:rPr sz="1680" spc="-30" dirty="0">
                <a:solidFill>
                  <a:srgbClr val="7E7E7E"/>
                </a:solidFill>
                <a:latin typeface="Arial MT"/>
                <a:cs typeface="Arial MT"/>
              </a:rPr>
              <a:t>and </a:t>
            </a:r>
            <a:r>
              <a:rPr sz="1680" dirty="0">
                <a:solidFill>
                  <a:srgbClr val="7E7E7E"/>
                </a:solidFill>
                <a:latin typeface="Arial MT"/>
                <a:cs typeface="Arial MT"/>
              </a:rPr>
              <a:t>the</a:t>
            </a:r>
            <a:r>
              <a:rPr sz="1680" spc="-30" dirty="0">
                <a:solidFill>
                  <a:srgbClr val="7E7E7E"/>
                </a:solidFill>
                <a:latin typeface="Arial MT"/>
                <a:cs typeface="Arial MT"/>
              </a:rPr>
              <a:t> </a:t>
            </a:r>
            <a:r>
              <a:rPr sz="1680" dirty="0">
                <a:solidFill>
                  <a:srgbClr val="7E7E7E"/>
                </a:solidFill>
                <a:latin typeface="Arial MT"/>
                <a:cs typeface="Arial MT"/>
              </a:rPr>
              <a:t>independent</a:t>
            </a:r>
            <a:r>
              <a:rPr sz="1680" spc="-48" dirty="0">
                <a:solidFill>
                  <a:srgbClr val="7E7E7E"/>
                </a:solidFill>
                <a:latin typeface="Arial MT"/>
                <a:cs typeface="Arial MT"/>
              </a:rPr>
              <a:t> </a:t>
            </a:r>
            <a:r>
              <a:rPr sz="1680" spc="-12" dirty="0">
                <a:solidFill>
                  <a:srgbClr val="7E7E7E"/>
                </a:solidFill>
                <a:latin typeface="Arial MT"/>
                <a:cs typeface="Arial MT"/>
              </a:rPr>
              <a:t>variables </a:t>
            </a:r>
            <a:r>
              <a:rPr sz="1680" dirty="0">
                <a:solidFill>
                  <a:srgbClr val="7E7E7E"/>
                </a:solidFill>
                <a:latin typeface="Arial MT"/>
                <a:cs typeface="Arial MT"/>
              </a:rPr>
              <a:t>are</a:t>
            </a:r>
            <a:r>
              <a:rPr sz="1680" spc="-24" dirty="0">
                <a:solidFill>
                  <a:srgbClr val="7E7E7E"/>
                </a:solidFill>
                <a:latin typeface="Arial MT"/>
                <a:cs typeface="Arial MT"/>
              </a:rPr>
              <a:t> </a:t>
            </a:r>
            <a:r>
              <a:rPr sz="1680" dirty="0">
                <a:solidFill>
                  <a:srgbClr val="7E7E7E"/>
                </a:solidFill>
                <a:latin typeface="Arial MT"/>
                <a:cs typeface="Arial MT"/>
              </a:rPr>
              <a:t>metric.</a:t>
            </a:r>
            <a:r>
              <a:rPr sz="1680" spc="390" dirty="0">
                <a:solidFill>
                  <a:srgbClr val="7E7E7E"/>
                </a:solidFill>
                <a:latin typeface="Arial MT"/>
                <a:cs typeface="Arial MT"/>
              </a:rPr>
              <a:t> </a:t>
            </a:r>
            <a:r>
              <a:rPr sz="1680" dirty="0">
                <a:solidFill>
                  <a:srgbClr val="7E7E7E"/>
                </a:solidFill>
                <a:latin typeface="Arial MT"/>
                <a:cs typeface="Arial MT"/>
              </a:rPr>
              <a:t>The</a:t>
            </a:r>
            <a:r>
              <a:rPr sz="1680" spc="-36" dirty="0">
                <a:solidFill>
                  <a:srgbClr val="7E7E7E"/>
                </a:solidFill>
                <a:latin typeface="Arial MT"/>
                <a:cs typeface="Arial MT"/>
              </a:rPr>
              <a:t> </a:t>
            </a:r>
            <a:r>
              <a:rPr sz="1680" spc="-12" dirty="0">
                <a:solidFill>
                  <a:srgbClr val="7E7E7E"/>
                </a:solidFill>
                <a:latin typeface="Arial MT"/>
                <a:cs typeface="Arial MT"/>
              </a:rPr>
              <a:t>single </a:t>
            </a:r>
            <a:r>
              <a:rPr sz="1680" dirty="0">
                <a:solidFill>
                  <a:srgbClr val="7E7E7E"/>
                </a:solidFill>
                <a:latin typeface="Arial MT"/>
                <a:cs typeface="Arial MT"/>
              </a:rPr>
              <a:t>dependent</a:t>
            </a:r>
            <a:r>
              <a:rPr sz="1680" spc="-42" dirty="0">
                <a:solidFill>
                  <a:srgbClr val="7E7E7E"/>
                </a:solidFill>
                <a:latin typeface="Arial MT"/>
                <a:cs typeface="Arial MT"/>
              </a:rPr>
              <a:t> </a:t>
            </a:r>
            <a:r>
              <a:rPr sz="1680" dirty="0">
                <a:solidFill>
                  <a:srgbClr val="7E7E7E"/>
                </a:solidFill>
                <a:latin typeface="Arial MT"/>
                <a:cs typeface="Arial MT"/>
              </a:rPr>
              <a:t>variable</a:t>
            </a:r>
            <a:r>
              <a:rPr sz="1680" spc="-48" dirty="0">
                <a:solidFill>
                  <a:srgbClr val="7E7E7E"/>
                </a:solidFill>
                <a:latin typeface="Arial MT"/>
                <a:cs typeface="Arial MT"/>
              </a:rPr>
              <a:t> </a:t>
            </a:r>
            <a:r>
              <a:rPr sz="1680" spc="-30" dirty="0">
                <a:solidFill>
                  <a:srgbClr val="7E7E7E"/>
                </a:solidFill>
                <a:latin typeface="Arial MT"/>
                <a:cs typeface="Arial MT"/>
              </a:rPr>
              <a:t>can </a:t>
            </a:r>
            <a:r>
              <a:rPr sz="1680" dirty="0">
                <a:solidFill>
                  <a:srgbClr val="7E7E7E"/>
                </a:solidFill>
                <a:latin typeface="Arial MT"/>
                <a:cs typeface="Arial MT"/>
              </a:rPr>
              <a:t>have</a:t>
            </a:r>
            <a:r>
              <a:rPr sz="1680" spc="-36" dirty="0">
                <a:solidFill>
                  <a:srgbClr val="7E7E7E"/>
                </a:solidFill>
                <a:latin typeface="Arial MT"/>
                <a:cs typeface="Arial MT"/>
              </a:rPr>
              <a:t> </a:t>
            </a:r>
            <a:r>
              <a:rPr sz="1680" b="1" dirty="0">
                <a:solidFill>
                  <a:srgbClr val="C00000"/>
                </a:solidFill>
                <a:latin typeface="Arial"/>
                <a:cs typeface="Arial"/>
              </a:rPr>
              <a:t>two,</a:t>
            </a:r>
            <a:r>
              <a:rPr sz="1680" b="1" spc="-24" dirty="0">
                <a:solidFill>
                  <a:srgbClr val="C00000"/>
                </a:solidFill>
                <a:latin typeface="Arial"/>
                <a:cs typeface="Arial"/>
              </a:rPr>
              <a:t> </a:t>
            </a:r>
            <a:r>
              <a:rPr sz="1680" b="1" dirty="0">
                <a:solidFill>
                  <a:srgbClr val="C00000"/>
                </a:solidFill>
                <a:latin typeface="Arial"/>
                <a:cs typeface="Arial"/>
              </a:rPr>
              <a:t>three</a:t>
            </a:r>
            <a:r>
              <a:rPr sz="1680" b="1" spc="-30" dirty="0">
                <a:solidFill>
                  <a:srgbClr val="C00000"/>
                </a:solidFill>
                <a:latin typeface="Arial"/>
                <a:cs typeface="Arial"/>
              </a:rPr>
              <a:t> </a:t>
            </a:r>
            <a:r>
              <a:rPr sz="1680" b="1" dirty="0">
                <a:solidFill>
                  <a:srgbClr val="C00000"/>
                </a:solidFill>
                <a:latin typeface="Arial"/>
                <a:cs typeface="Arial"/>
              </a:rPr>
              <a:t>or</a:t>
            </a:r>
            <a:r>
              <a:rPr sz="1680" b="1" spc="-12" dirty="0">
                <a:solidFill>
                  <a:srgbClr val="C00000"/>
                </a:solidFill>
                <a:latin typeface="Arial"/>
                <a:cs typeface="Arial"/>
              </a:rPr>
              <a:t> </a:t>
            </a:r>
            <a:r>
              <a:rPr sz="1680" b="1" spc="-24" dirty="0">
                <a:solidFill>
                  <a:srgbClr val="C00000"/>
                </a:solidFill>
                <a:latin typeface="Arial"/>
                <a:cs typeface="Arial"/>
              </a:rPr>
              <a:t>more </a:t>
            </a:r>
            <a:r>
              <a:rPr sz="1680" b="1" spc="-12" dirty="0">
                <a:solidFill>
                  <a:srgbClr val="C00000"/>
                </a:solidFill>
                <a:latin typeface="Arial"/>
                <a:cs typeface="Arial"/>
              </a:rPr>
              <a:t>categories</a:t>
            </a:r>
            <a:r>
              <a:rPr sz="1680" spc="-12" dirty="0">
                <a:solidFill>
                  <a:srgbClr val="7E7E7E"/>
                </a:solidFill>
                <a:latin typeface="Arial MT"/>
                <a:cs typeface="Arial MT"/>
              </a:rPr>
              <a:t>.</a:t>
            </a:r>
            <a:endParaRPr sz="1680">
              <a:latin typeface="Arial MT"/>
              <a:cs typeface="Arial MT"/>
            </a:endParaRPr>
          </a:p>
        </p:txBody>
      </p:sp>
      <p:sp>
        <p:nvSpPr>
          <p:cNvPr id="40" name="Title 39">
            <a:extLst>
              <a:ext uri="{FF2B5EF4-FFF2-40B4-BE49-F238E27FC236}">
                <a16:creationId xmlns:a16="http://schemas.microsoft.com/office/drawing/2014/main" id="{81037C3B-8BD9-72CB-7029-9CD80B9B8C79}"/>
              </a:ext>
            </a:extLst>
          </p:cNvPr>
          <p:cNvSpPr>
            <a:spLocks noGrp="1"/>
          </p:cNvSpPr>
          <p:nvPr>
            <p:ph type="title"/>
          </p:nvPr>
        </p:nvSpPr>
        <p:spPr/>
        <p:txBody>
          <a:bodyPr/>
          <a:lstStyle/>
          <a:p>
            <a:endParaRPr lang="en-GB"/>
          </a:p>
        </p:txBody>
      </p:sp>
    </p:spTree>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0"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342239" y="1101919"/>
            <a:ext cx="847353" cy="7036241"/>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2"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3341454" y="772160"/>
            <a:ext cx="504369" cy="6802703"/>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4" name="Rectangle 104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66064" y="772160"/>
            <a:ext cx="13120204" cy="6470333"/>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1028" name="Picture 4" descr="Understanding Logistic Regression and Building Model in Python – Machine  Learning Geek">
            <a:extLst>
              <a:ext uri="{FF2B5EF4-FFF2-40B4-BE49-F238E27FC236}">
                <a16:creationId xmlns:a16="http://schemas.microsoft.com/office/drawing/2014/main" id="{AC16B9C0-2A46-10E9-5545-DBDE7EA048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853158" y="1544320"/>
            <a:ext cx="10924084" cy="492713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F78B06D-F617-4D77-D022-3DE53E09A3E5}"/>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A79B9163-5650-CF53-01BE-2F970C7C0C40}"/>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2898160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5F956-952E-CA06-72B9-BC5CA13D1B2B}"/>
              </a:ext>
            </a:extLst>
          </p:cNvPr>
          <p:cNvSpPr>
            <a:spLocks noGrp="1"/>
          </p:cNvSpPr>
          <p:nvPr>
            <p:ph type="title"/>
          </p:nvPr>
        </p:nvSpPr>
        <p:spPr/>
        <p:txBody>
          <a:bodyPr/>
          <a:lstStyle/>
          <a:p>
            <a:r>
              <a:rPr lang="en-GB" dirty="0"/>
              <a:t>º</a:t>
            </a:r>
          </a:p>
        </p:txBody>
      </p:sp>
      <p:sp>
        <p:nvSpPr>
          <p:cNvPr id="3" name="Text Placeholder 2">
            <a:extLst>
              <a:ext uri="{FF2B5EF4-FFF2-40B4-BE49-F238E27FC236}">
                <a16:creationId xmlns:a16="http://schemas.microsoft.com/office/drawing/2014/main" id="{A43F0B82-3705-0312-23EA-E613E492CA08}"/>
              </a:ext>
            </a:extLst>
          </p:cNvPr>
          <p:cNvSpPr>
            <a:spLocks noGrp="1"/>
          </p:cNvSpPr>
          <p:nvPr>
            <p:ph type="body" idx="1"/>
          </p:nvPr>
        </p:nvSpPr>
        <p:spPr/>
        <p:txBody>
          <a:bodyPr/>
          <a:lstStyle/>
          <a:p>
            <a:r>
              <a:rPr lang="en-GB" dirty="0"/>
              <a:t>GLM = </a:t>
            </a:r>
            <a:r>
              <a:rPr lang="en-GB" dirty="0" err="1"/>
              <a:t>Distribuición</a:t>
            </a:r>
            <a:r>
              <a:rPr lang="en-GB" dirty="0"/>
              <a:t> Lineal &amp; SSE</a:t>
            </a:r>
          </a:p>
        </p:txBody>
      </p:sp>
      <p:cxnSp>
        <p:nvCxnSpPr>
          <p:cNvPr id="5" name="Straight Arrow Connector 4">
            <a:extLst>
              <a:ext uri="{FF2B5EF4-FFF2-40B4-BE49-F238E27FC236}">
                <a16:creationId xmlns:a16="http://schemas.microsoft.com/office/drawing/2014/main" id="{4A21DA59-EC8E-4481-29C8-499A6A0B496D}"/>
              </a:ext>
            </a:extLst>
          </p:cNvPr>
          <p:cNvCxnSpPr/>
          <p:nvPr/>
        </p:nvCxnSpPr>
        <p:spPr>
          <a:xfrm flipV="1">
            <a:off x="3760342" y="1602769"/>
            <a:ext cx="0" cy="4243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6F5B867-D60F-05F3-28B0-440A0BCE1BB0}"/>
              </a:ext>
            </a:extLst>
          </p:cNvPr>
          <p:cNvCxnSpPr>
            <a:cxnSpLocks/>
          </p:cNvCxnSpPr>
          <p:nvPr/>
        </p:nvCxnSpPr>
        <p:spPr>
          <a:xfrm>
            <a:off x="3760342" y="5844284"/>
            <a:ext cx="5220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8BB9B985-49EF-72C4-808C-A617B32D5CF7}"/>
              </a:ext>
            </a:extLst>
          </p:cNvPr>
          <p:cNvSpPr/>
          <p:nvPr/>
        </p:nvSpPr>
        <p:spPr>
          <a:xfrm>
            <a:off x="5618251" y="3997497"/>
            <a:ext cx="205482" cy="1969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22502D40-221A-01E9-8DA2-6B0984A53C95}"/>
              </a:ext>
            </a:extLst>
          </p:cNvPr>
          <p:cNvCxnSpPr/>
          <p:nvPr/>
        </p:nvCxnSpPr>
        <p:spPr>
          <a:xfrm flipV="1">
            <a:off x="4017196" y="2619910"/>
            <a:ext cx="5291191" cy="616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4A627D0-B8CE-8565-A9CB-81E13D7522F5}"/>
              </a:ext>
            </a:extLst>
          </p:cNvPr>
          <p:cNvCxnSpPr>
            <a:cxnSpLocks/>
          </p:cNvCxnSpPr>
          <p:nvPr/>
        </p:nvCxnSpPr>
        <p:spPr>
          <a:xfrm>
            <a:off x="5260368" y="2354488"/>
            <a:ext cx="0" cy="752585"/>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CF2413CE-D520-D9E0-98A7-E8A8C3B2A282}"/>
              </a:ext>
            </a:extLst>
          </p:cNvPr>
          <p:cNvCxnSpPr>
            <a:cxnSpLocks/>
          </p:cNvCxnSpPr>
          <p:nvPr/>
        </p:nvCxnSpPr>
        <p:spPr>
          <a:xfrm flipH="1">
            <a:off x="5709987" y="3029164"/>
            <a:ext cx="2810" cy="986897"/>
          </a:xfrm>
          <a:prstGeom prst="line">
            <a:avLst/>
          </a:prstGeom>
        </p:spPr>
        <p:style>
          <a:lnRef idx="1">
            <a:schemeClr val="accent2"/>
          </a:lnRef>
          <a:fillRef idx="0">
            <a:schemeClr val="accent2"/>
          </a:fillRef>
          <a:effectRef idx="0">
            <a:schemeClr val="accent2"/>
          </a:effectRef>
          <a:fontRef idx="minor">
            <a:schemeClr val="tx1"/>
          </a:fontRef>
        </p:style>
      </p:cxnSp>
      <p:sp>
        <p:nvSpPr>
          <p:cNvPr id="8" name="Oval 7">
            <a:extLst>
              <a:ext uri="{FF2B5EF4-FFF2-40B4-BE49-F238E27FC236}">
                <a16:creationId xmlns:a16="http://schemas.microsoft.com/office/drawing/2014/main" id="{591FEF8C-5079-ECFD-98A5-387F480BFD8D}"/>
              </a:ext>
            </a:extLst>
          </p:cNvPr>
          <p:cNvSpPr/>
          <p:nvPr/>
        </p:nvSpPr>
        <p:spPr>
          <a:xfrm>
            <a:off x="5157627" y="2188395"/>
            <a:ext cx="205482" cy="1969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D67BE706-AA0D-4B83-2B33-93BA5C798087}"/>
              </a:ext>
            </a:extLst>
          </p:cNvPr>
          <p:cNvCxnSpPr>
            <a:cxnSpLocks/>
            <a:endCxn id="10" idx="4"/>
          </p:cNvCxnSpPr>
          <p:nvPr/>
        </p:nvCxnSpPr>
        <p:spPr>
          <a:xfrm>
            <a:off x="7417941" y="2850212"/>
            <a:ext cx="0" cy="406689"/>
          </a:xfrm>
          <a:prstGeom prst="line">
            <a:avLst/>
          </a:prstGeom>
        </p:spPr>
        <p:style>
          <a:lnRef idx="1">
            <a:schemeClr val="accent2"/>
          </a:lnRef>
          <a:fillRef idx="0">
            <a:schemeClr val="accent2"/>
          </a:fillRef>
          <a:effectRef idx="0">
            <a:schemeClr val="accent2"/>
          </a:effectRef>
          <a:fontRef idx="minor">
            <a:schemeClr val="tx1"/>
          </a:fontRef>
        </p:style>
      </p:cxnSp>
      <p:sp>
        <p:nvSpPr>
          <p:cNvPr id="10" name="Oval 9">
            <a:extLst>
              <a:ext uri="{FF2B5EF4-FFF2-40B4-BE49-F238E27FC236}">
                <a16:creationId xmlns:a16="http://schemas.microsoft.com/office/drawing/2014/main" id="{9A229828-0537-4749-1E33-3F5BFF8A7322}"/>
              </a:ext>
            </a:extLst>
          </p:cNvPr>
          <p:cNvSpPr/>
          <p:nvPr/>
        </p:nvSpPr>
        <p:spPr>
          <a:xfrm>
            <a:off x="7315200" y="3059986"/>
            <a:ext cx="205482" cy="1969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B1F7A2FF-E420-D4CA-34F5-06C378E7E47F}"/>
              </a:ext>
            </a:extLst>
          </p:cNvPr>
          <p:cNvSpPr txBox="1"/>
          <p:nvPr/>
        </p:nvSpPr>
        <p:spPr>
          <a:xfrm>
            <a:off x="10191964" y="1150706"/>
            <a:ext cx="3122971" cy="646331"/>
          </a:xfrm>
          <a:prstGeom prst="rect">
            <a:avLst/>
          </a:prstGeom>
          <a:noFill/>
        </p:spPr>
        <p:txBody>
          <a:bodyPr wrap="none" rtlCol="0">
            <a:spAutoFit/>
          </a:bodyPr>
          <a:lstStyle/>
          <a:p>
            <a:r>
              <a:rPr lang="en-GB" dirty="0"/>
              <a:t>SSE = Sum of (Y  - </a:t>
            </a:r>
            <a:r>
              <a:rPr lang="en-GB" dirty="0" err="1"/>
              <a:t>Y_hat</a:t>
            </a:r>
            <a:r>
              <a:rPr lang="en-GB" dirty="0"/>
              <a:t>)^2</a:t>
            </a:r>
          </a:p>
          <a:p>
            <a:r>
              <a:rPr lang="en-GB" dirty="0"/>
              <a:t>Suma de </a:t>
            </a:r>
            <a:r>
              <a:rPr lang="en-GB" dirty="0" err="1"/>
              <a:t>los</a:t>
            </a:r>
            <a:r>
              <a:rPr lang="en-GB" dirty="0"/>
              <a:t> </a:t>
            </a:r>
            <a:r>
              <a:rPr lang="en-GB" dirty="0" err="1"/>
              <a:t>errores</a:t>
            </a:r>
            <a:r>
              <a:rPr lang="en-GB" dirty="0"/>
              <a:t> </a:t>
            </a:r>
            <a:r>
              <a:rPr lang="en-GB" dirty="0" err="1"/>
              <a:t>cuatraticos</a:t>
            </a:r>
            <a:endParaRPr lang="en-GB" dirty="0"/>
          </a:p>
        </p:txBody>
      </p:sp>
      <p:cxnSp>
        <p:nvCxnSpPr>
          <p:cNvPr id="26" name="Straight Arrow Connector 25">
            <a:extLst>
              <a:ext uri="{FF2B5EF4-FFF2-40B4-BE49-F238E27FC236}">
                <a16:creationId xmlns:a16="http://schemas.microsoft.com/office/drawing/2014/main" id="{2F9974DF-0D9F-7809-156D-0DCC24AB6F82}"/>
              </a:ext>
            </a:extLst>
          </p:cNvPr>
          <p:cNvCxnSpPr>
            <a:endCxn id="24" idx="1"/>
          </p:cNvCxnSpPr>
          <p:nvPr/>
        </p:nvCxnSpPr>
        <p:spPr>
          <a:xfrm flipV="1">
            <a:off x="5260368" y="1473872"/>
            <a:ext cx="4931596" cy="114603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7" name="Straight Arrow Connector 26">
            <a:extLst>
              <a:ext uri="{FF2B5EF4-FFF2-40B4-BE49-F238E27FC236}">
                <a16:creationId xmlns:a16="http://schemas.microsoft.com/office/drawing/2014/main" id="{FD43B68D-961D-F2BA-464A-2022E520E625}"/>
              </a:ext>
            </a:extLst>
          </p:cNvPr>
          <p:cNvCxnSpPr>
            <a:cxnSpLocks/>
          </p:cNvCxnSpPr>
          <p:nvPr/>
        </p:nvCxnSpPr>
        <p:spPr>
          <a:xfrm flipV="1">
            <a:off x="5720992" y="1602769"/>
            <a:ext cx="4470972" cy="177828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0" name="Straight Arrow Connector 29">
            <a:extLst>
              <a:ext uri="{FF2B5EF4-FFF2-40B4-BE49-F238E27FC236}">
                <a16:creationId xmlns:a16="http://schemas.microsoft.com/office/drawing/2014/main" id="{44ABEC91-05C7-7318-1D84-F2187787BD23}"/>
              </a:ext>
            </a:extLst>
          </p:cNvPr>
          <p:cNvCxnSpPr>
            <a:cxnSpLocks/>
          </p:cNvCxnSpPr>
          <p:nvPr/>
        </p:nvCxnSpPr>
        <p:spPr>
          <a:xfrm flipV="1">
            <a:off x="7417941" y="1745753"/>
            <a:ext cx="2782218" cy="118237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361551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EE6F8-74B4-2073-3961-8379A58769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915652-B3DF-4D95-21BA-F0BC3050F924}"/>
              </a:ext>
            </a:extLst>
          </p:cNvPr>
          <p:cNvSpPr>
            <a:spLocks noGrp="1"/>
          </p:cNvSpPr>
          <p:nvPr>
            <p:ph type="title"/>
          </p:nvPr>
        </p:nvSpPr>
        <p:spPr/>
        <p:txBody>
          <a:bodyPr/>
          <a:lstStyle/>
          <a:p>
            <a:r>
              <a:rPr lang="en-GB" dirty="0"/>
              <a:t>º</a:t>
            </a:r>
          </a:p>
        </p:txBody>
      </p:sp>
      <p:sp>
        <p:nvSpPr>
          <p:cNvPr id="3" name="Text Placeholder 2">
            <a:extLst>
              <a:ext uri="{FF2B5EF4-FFF2-40B4-BE49-F238E27FC236}">
                <a16:creationId xmlns:a16="http://schemas.microsoft.com/office/drawing/2014/main" id="{3FE24CC5-A2F5-711E-9847-DDEA5DCFAC78}"/>
              </a:ext>
            </a:extLst>
          </p:cNvPr>
          <p:cNvSpPr>
            <a:spLocks noGrp="1"/>
          </p:cNvSpPr>
          <p:nvPr>
            <p:ph type="body" idx="1"/>
          </p:nvPr>
        </p:nvSpPr>
        <p:spPr/>
        <p:txBody>
          <a:bodyPr/>
          <a:lstStyle/>
          <a:p>
            <a:r>
              <a:rPr lang="en-GB" dirty="0"/>
              <a:t>GLM = </a:t>
            </a:r>
            <a:r>
              <a:rPr lang="en-GB" dirty="0" err="1"/>
              <a:t>Distribuición</a:t>
            </a:r>
            <a:r>
              <a:rPr lang="en-GB" dirty="0"/>
              <a:t> Lineal &amp; SSE</a:t>
            </a:r>
          </a:p>
        </p:txBody>
      </p:sp>
      <p:cxnSp>
        <p:nvCxnSpPr>
          <p:cNvPr id="5" name="Straight Arrow Connector 4">
            <a:extLst>
              <a:ext uri="{FF2B5EF4-FFF2-40B4-BE49-F238E27FC236}">
                <a16:creationId xmlns:a16="http://schemas.microsoft.com/office/drawing/2014/main" id="{330243DA-87B2-7A65-5489-F1004CE961CB}"/>
              </a:ext>
            </a:extLst>
          </p:cNvPr>
          <p:cNvCxnSpPr/>
          <p:nvPr/>
        </p:nvCxnSpPr>
        <p:spPr>
          <a:xfrm flipV="1">
            <a:off x="3760342" y="1602769"/>
            <a:ext cx="0" cy="42432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579C2D3-D5AC-8771-C8FF-74E38B8F5096}"/>
              </a:ext>
            </a:extLst>
          </p:cNvPr>
          <p:cNvCxnSpPr>
            <a:cxnSpLocks/>
          </p:cNvCxnSpPr>
          <p:nvPr/>
        </p:nvCxnSpPr>
        <p:spPr>
          <a:xfrm>
            <a:off x="3760342" y="5844284"/>
            <a:ext cx="52209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A2888D2-248F-5A4E-EA13-24E865525C1E}"/>
              </a:ext>
            </a:extLst>
          </p:cNvPr>
          <p:cNvSpPr/>
          <p:nvPr/>
        </p:nvSpPr>
        <p:spPr>
          <a:xfrm>
            <a:off x="5618251" y="3997497"/>
            <a:ext cx="205482" cy="1969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 name="Straight Connector 11">
            <a:extLst>
              <a:ext uri="{FF2B5EF4-FFF2-40B4-BE49-F238E27FC236}">
                <a16:creationId xmlns:a16="http://schemas.microsoft.com/office/drawing/2014/main" id="{CCC2DF35-6B75-69B9-45CB-528D374883BB}"/>
              </a:ext>
            </a:extLst>
          </p:cNvPr>
          <p:cNvCxnSpPr/>
          <p:nvPr/>
        </p:nvCxnSpPr>
        <p:spPr>
          <a:xfrm flipV="1">
            <a:off x="4017196" y="2619910"/>
            <a:ext cx="5291191" cy="616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7A30D9-75B2-70CD-B654-202DF7E11A2B}"/>
              </a:ext>
            </a:extLst>
          </p:cNvPr>
          <p:cNvCxnSpPr/>
          <p:nvPr/>
        </p:nvCxnSpPr>
        <p:spPr>
          <a:xfrm flipH="1" flipV="1">
            <a:off x="8981326" y="2044557"/>
            <a:ext cx="193496" cy="575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5AAF0D0-9ED4-509A-DB8F-C890CD13EE51}"/>
              </a:ext>
            </a:extLst>
          </p:cNvPr>
          <p:cNvCxnSpPr/>
          <p:nvPr/>
        </p:nvCxnSpPr>
        <p:spPr>
          <a:xfrm>
            <a:off x="9174822" y="2722652"/>
            <a:ext cx="0" cy="513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69E1A52-718F-14BF-A7C0-8D952F135E19}"/>
              </a:ext>
            </a:extLst>
          </p:cNvPr>
          <p:cNvCxnSpPr>
            <a:cxnSpLocks/>
          </p:cNvCxnSpPr>
          <p:nvPr/>
        </p:nvCxnSpPr>
        <p:spPr>
          <a:xfrm>
            <a:off x="5260368" y="2354488"/>
            <a:ext cx="0" cy="752585"/>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BBB8BBE6-3A76-56F9-D84E-5B991EB2A654}"/>
              </a:ext>
            </a:extLst>
          </p:cNvPr>
          <p:cNvCxnSpPr>
            <a:cxnSpLocks/>
          </p:cNvCxnSpPr>
          <p:nvPr/>
        </p:nvCxnSpPr>
        <p:spPr>
          <a:xfrm flipH="1">
            <a:off x="5709987" y="3029164"/>
            <a:ext cx="2810" cy="986897"/>
          </a:xfrm>
          <a:prstGeom prst="line">
            <a:avLst/>
          </a:prstGeom>
        </p:spPr>
        <p:style>
          <a:lnRef idx="1">
            <a:schemeClr val="accent2"/>
          </a:lnRef>
          <a:fillRef idx="0">
            <a:schemeClr val="accent2"/>
          </a:fillRef>
          <a:effectRef idx="0">
            <a:schemeClr val="accent2"/>
          </a:effectRef>
          <a:fontRef idx="minor">
            <a:schemeClr val="tx1"/>
          </a:fontRef>
        </p:style>
      </p:cxnSp>
      <p:sp>
        <p:nvSpPr>
          <p:cNvPr id="8" name="Oval 7">
            <a:extLst>
              <a:ext uri="{FF2B5EF4-FFF2-40B4-BE49-F238E27FC236}">
                <a16:creationId xmlns:a16="http://schemas.microsoft.com/office/drawing/2014/main" id="{8A4EE421-25F6-9D6D-0E1D-EA4D39746834}"/>
              </a:ext>
            </a:extLst>
          </p:cNvPr>
          <p:cNvSpPr/>
          <p:nvPr/>
        </p:nvSpPr>
        <p:spPr>
          <a:xfrm>
            <a:off x="5157627" y="2188395"/>
            <a:ext cx="205482" cy="1969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Connector 21">
            <a:extLst>
              <a:ext uri="{FF2B5EF4-FFF2-40B4-BE49-F238E27FC236}">
                <a16:creationId xmlns:a16="http://schemas.microsoft.com/office/drawing/2014/main" id="{F6A125B9-EFE8-3E1B-D0AC-D6A7C33A083A}"/>
              </a:ext>
            </a:extLst>
          </p:cNvPr>
          <p:cNvCxnSpPr>
            <a:cxnSpLocks/>
            <a:endCxn id="10" idx="4"/>
          </p:cNvCxnSpPr>
          <p:nvPr/>
        </p:nvCxnSpPr>
        <p:spPr>
          <a:xfrm>
            <a:off x="7417941" y="2850212"/>
            <a:ext cx="0" cy="406689"/>
          </a:xfrm>
          <a:prstGeom prst="line">
            <a:avLst/>
          </a:prstGeom>
        </p:spPr>
        <p:style>
          <a:lnRef idx="1">
            <a:schemeClr val="accent2"/>
          </a:lnRef>
          <a:fillRef idx="0">
            <a:schemeClr val="accent2"/>
          </a:fillRef>
          <a:effectRef idx="0">
            <a:schemeClr val="accent2"/>
          </a:effectRef>
          <a:fontRef idx="minor">
            <a:schemeClr val="tx1"/>
          </a:fontRef>
        </p:style>
      </p:cxnSp>
      <p:sp>
        <p:nvSpPr>
          <p:cNvPr id="10" name="Oval 9">
            <a:extLst>
              <a:ext uri="{FF2B5EF4-FFF2-40B4-BE49-F238E27FC236}">
                <a16:creationId xmlns:a16="http://schemas.microsoft.com/office/drawing/2014/main" id="{5267F84F-01A5-EFF2-34E3-240AD382D5B1}"/>
              </a:ext>
            </a:extLst>
          </p:cNvPr>
          <p:cNvSpPr/>
          <p:nvPr/>
        </p:nvSpPr>
        <p:spPr>
          <a:xfrm>
            <a:off x="7315200" y="3059986"/>
            <a:ext cx="205482" cy="1969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B08AABEE-A473-0ADE-4614-14516CDDD8B1}"/>
              </a:ext>
            </a:extLst>
          </p:cNvPr>
          <p:cNvSpPr txBox="1"/>
          <p:nvPr/>
        </p:nvSpPr>
        <p:spPr>
          <a:xfrm>
            <a:off x="10191964" y="1150706"/>
            <a:ext cx="3122971" cy="646331"/>
          </a:xfrm>
          <a:prstGeom prst="rect">
            <a:avLst/>
          </a:prstGeom>
          <a:noFill/>
        </p:spPr>
        <p:txBody>
          <a:bodyPr wrap="none" rtlCol="0">
            <a:spAutoFit/>
          </a:bodyPr>
          <a:lstStyle/>
          <a:p>
            <a:r>
              <a:rPr lang="en-GB" dirty="0"/>
              <a:t>SSE = Sum of (Y  - </a:t>
            </a:r>
            <a:r>
              <a:rPr lang="en-GB" dirty="0" err="1"/>
              <a:t>Y_hat</a:t>
            </a:r>
            <a:r>
              <a:rPr lang="en-GB" dirty="0"/>
              <a:t>)^2</a:t>
            </a:r>
          </a:p>
          <a:p>
            <a:r>
              <a:rPr lang="en-GB" dirty="0"/>
              <a:t>Suma de </a:t>
            </a:r>
            <a:r>
              <a:rPr lang="en-GB" dirty="0" err="1"/>
              <a:t>los</a:t>
            </a:r>
            <a:r>
              <a:rPr lang="en-GB" dirty="0"/>
              <a:t> </a:t>
            </a:r>
            <a:r>
              <a:rPr lang="en-GB" dirty="0" err="1"/>
              <a:t>errores</a:t>
            </a:r>
            <a:r>
              <a:rPr lang="en-GB" dirty="0"/>
              <a:t> </a:t>
            </a:r>
            <a:r>
              <a:rPr lang="en-GB" dirty="0" err="1"/>
              <a:t>cuatraticos</a:t>
            </a:r>
            <a:endParaRPr lang="en-GB" dirty="0"/>
          </a:p>
        </p:txBody>
      </p:sp>
      <p:cxnSp>
        <p:nvCxnSpPr>
          <p:cNvPr id="4" name="Straight Connector 3">
            <a:extLst>
              <a:ext uri="{FF2B5EF4-FFF2-40B4-BE49-F238E27FC236}">
                <a16:creationId xmlns:a16="http://schemas.microsoft.com/office/drawing/2014/main" id="{14C4B416-3ED7-AB08-9FC0-69706C316ED8}"/>
              </a:ext>
            </a:extLst>
          </p:cNvPr>
          <p:cNvCxnSpPr>
            <a:cxnSpLocks/>
          </p:cNvCxnSpPr>
          <p:nvPr/>
        </p:nvCxnSpPr>
        <p:spPr>
          <a:xfrm>
            <a:off x="4017196" y="3059986"/>
            <a:ext cx="5157626" cy="135277"/>
          </a:xfrm>
          <a:prstGeom prst="line">
            <a:avLst/>
          </a:prstGeom>
        </p:spPr>
        <p:style>
          <a:lnRef idx="1">
            <a:schemeClr val="accent4"/>
          </a:lnRef>
          <a:fillRef idx="0">
            <a:schemeClr val="accent4"/>
          </a:fillRef>
          <a:effectRef idx="0">
            <a:schemeClr val="accent4"/>
          </a:effectRef>
          <a:fontRef idx="minor">
            <a:schemeClr val="tx1"/>
          </a:fontRef>
        </p:style>
      </p:cxnSp>
      <p:cxnSp>
        <p:nvCxnSpPr>
          <p:cNvPr id="13" name="Straight Connector 12">
            <a:extLst>
              <a:ext uri="{FF2B5EF4-FFF2-40B4-BE49-F238E27FC236}">
                <a16:creationId xmlns:a16="http://schemas.microsoft.com/office/drawing/2014/main" id="{411A727E-EBDD-1150-B013-281652F8B5FC}"/>
              </a:ext>
            </a:extLst>
          </p:cNvPr>
          <p:cNvCxnSpPr>
            <a:cxnSpLocks/>
          </p:cNvCxnSpPr>
          <p:nvPr/>
        </p:nvCxnSpPr>
        <p:spPr>
          <a:xfrm flipV="1">
            <a:off x="4017196" y="2042846"/>
            <a:ext cx="4964130" cy="1506300"/>
          </a:xfrm>
          <a:prstGeom prst="line">
            <a:avLst/>
          </a:prstGeom>
        </p:spPr>
        <p:style>
          <a:lnRef idx="1">
            <a:schemeClr val="accent6"/>
          </a:lnRef>
          <a:fillRef idx="0">
            <a:schemeClr val="accent6"/>
          </a:fillRef>
          <a:effectRef idx="0">
            <a:schemeClr val="accent6"/>
          </a:effectRef>
          <a:fontRef idx="minor">
            <a:schemeClr val="tx1"/>
          </a:fontRef>
        </p:style>
      </p:cxnSp>
      <p:sp>
        <p:nvSpPr>
          <p:cNvPr id="21" name="TextBox 20">
            <a:extLst>
              <a:ext uri="{FF2B5EF4-FFF2-40B4-BE49-F238E27FC236}">
                <a16:creationId xmlns:a16="http://schemas.microsoft.com/office/drawing/2014/main" id="{3FC39A98-9CD7-FE54-4DFC-9D32F069E66E}"/>
              </a:ext>
            </a:extLst>
          </p:cNvPr>
          <p:cNvSpPr txBox="1"/>
          <p:nvPr/>
        </p:nvSpPr>
        <p:spPr>
          <a:xfrm>
            <a:off x="10654301" y="4095954"/>
            <a:ext cx="3902287" cy="369332"/>
          </a:xfrm>
          <a:prstGeom prst="rect">
            <a:avLst/>
          </a:prstGeom>
          <a:noFill/>
        </p:spPr>
        <p:txBody>
          <a:bodyPr wrap="none" rtlCol="0">
            <a:spAutoFit/>
          </a:bodyPr>
          <a:lstStyle/>
          <a:p>
            <a:r>
              <a:rPr lang="en-GB" dirty="0"/>
              <a:t>Se </a:t>
            </a:r>
            <a:r>
              <a:rPr lang="en-GB" dirty="0" err="1"/>
              <a:t>elige</a:t>
            </a:r>
            <a:r>
              <a:rPr lang="en-GB" dirty="0"/>
              <a:t> </a:t>
            </a:r>
            <a:r>
              <a:rPr lang="en-GB" dirty="0" err="1"/>
              <a:t>verde</a:t>
            </a:r>
            <a:r>
              <a:rPr lang="en-GB" dirty="0"/>
              <a:t> </a:t>
            </a:r>
            <a:r>
              <a:rPr lang="en-GB" dirty="0" err="1"/>
              <a:t>porque</a:t>
            </a:r>
            <a:r>
              <a:rPr lang="en-GB" dirty="0"/>
              <a:t> </a:t>
            </a:r>
            <a:r>
              <a:rPr lang="en-GB" dirty="0" err="1"/>
              <a:t>el</a:t>
            </a:r>
            <a:r>
              <a:rPr lang="en-GB" dirty="0"/>
              <a:t> error es </a:t>
            </a:r>
            <a:r>
              <a:rPr lang="en-GB" dirty="0" err="1"/>
              <a:t>menor</a:t>
            </a:r>
            <a:r>
              <a:rPr lang="en-GB" dirty="0"/>
              <a:t>.</a:t>
            </a:r>
          </a:p>
        </p:txBody>
      </p:sp>
    </p:spTree>
    <p:extLst>
      <p:ext uri="{BB962C8B-B14F-4D97-AF65-F5344CB8AC3E}">
        <p14:creationId xmlns:p14="http://schemas.microsoft.com/office/powerpoint/2010/main" val="22117688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2869580" y="619277"/>
          <a:ext cx="8833102" cy="204216"/>
        </p:xfrm>
        <a:graphic>
          <a:graphicData uri="http://schemas.openxmlformats.org/drawingml/2006/table">
            <a:tbl>
              <a:tblPr firstRow="1" bandRow="1">
                <a:tableStyleId>{2D5ABB26-0587-4C30-8999-92F81FD0307C}</a:tableStyleId>
              </a:tblPr>
              <a:tblGrid>
                <a:gridCol w="1329690">
                  <a:extLst>
                    <a:ext uri="{9D8B030D-6E8A-4147-A177-3AD203B41FA5}">
                      <a16:colId xmlns:a16="http://schemas.microsoft.com/office/drawing/2014/main" val="20000"/>
                    </a:ext>
                  </a:extLst>
                </a:gridCol>
                <a:gridCol w="1395984">
                  <a:extLst>
                    <a:ext uri="{9D8B030D-6E8A-4147-A177-3AD203B41FA5}">
                      <a16:colId xmlns:a16="http://schemas.microsoft.com/office/drawing/2014/main" val="20001"/>
                    </a:ext>
                  </a:extLst>
                </a:gridCol>
                <a:gridCol w="1844040">
                  <a:extLst>
                    <a:ext uri="{9D8B030D-6E8A-4147-A177-3AD203B41FA5}">
                      <a16:colId xmlns:a16="http://schemas.microsoft.com/office/drawing/2014/main" val="20002"/>
                    </a:ext>
                  </a:extLst>
                </a:gridCol>
                <a:gridCol w="1305305">
                  <a:extLst>
                    <a:ext uri="{9D8B030D-6E8A-4147-A177-3AD203B41FA5}">
                      <a16:colId xmlns:a16="http://schemas.microsoft.com/office/drawing/2014/main" val="20003"/>
                    </a:ext>
                  </a:extLst>
                </a:gridCol>
                <a:gridCol w="1805177">
                  <a:extLst>
                    <a:ext uri="{9D8B030D-6E8A-4147-A177-3AD203B41FA5}">
                      <a16:colId xmlns:a16="http://schemas.microsoft.com/office/drawing/2014/main" val="20004"/>
                    </a:ext>
                  </a:extLst>
                </a:gridCol>
                <a:gridCol w="1152906">
                  <a:extLst>
                    <a:ext uri="{9D8B030D-6E8A-4147-A177-3AD203B41FA5}">
                      <a16:colId xmlns:a16="http://schemas.microsoft.com/office/drawing/2014/main" val="20005"/>
                    </a:ext>
                  </a:extLst>
                </a:gridCol>
              </a:tblGrid>
              <a:tr h="204216">
                <a:tc>
                  <a:txBody>
                    <a:bodyPr/>
                    <a:lstStyle/>
                    <a:p>
                      <a:pPr marL="31750">
                        <a:lnSpc>
                          <a:spcPts val="1240"/>
                        </a:lnSpc>
                      </a:pPr>
                      <a:r>
                        <a:rPr sz="1400" spc="-10" dirty="0">
                          <a:solidFill>
                            <a:srgbClr val="4E1750"/>
                          </a:solidFill>
                          <a:latin typeface="Arial MT"/>
                          <a:cs typeface="Arial MT"/>
                        </a:rPr>
                        <a:t>Objectives</a:t>
                      </a:r>
                      <a:endParaRPr sz="1400">
                        <a:latin typeface="Arial MT"/>
                        <a:cs typeface="Arial MT"/>
                      </a:endParaRPr>
                    </a:p>
                  </a:txBody>
                  <a:tcPr marL="0" marR="0" marT="0" marB="0"/>
                </a:tc>
                <a:tc>
                  <a:txBody>
                    <a:bodyPr/>
                    <a:lstStyle/>
                    <a:p>
                      <a:pPr marL="364490">
                        <a:lnSpc>
                          <a:spcPts val="1240"/>
                        </a:lnSpc>
                      </a:pPr>
                      <a:r>
                        <a:rPr sz="1400" spc="-10" dirty="0">
                          <a:solidFill>
                            <a:srgbClr val="4E1750"/>
                          </a:solidFill>
                          <a:latin typeface="Arial MT"/>
                          <a:cs typeface="Arial MT"/>
                        </a:rPr>
                        <a:t>Design</a:t>
                      </a:r>
                      <a:endParaRPr sz="1400">
                        <a:latin typeface="Arial MT"/>
                        <a:cs typeface="Arial MT"/>
                      </a:endParaRPr>
                    </a:p>
                  </a:txBody>
                  <a:tcPr marL="0" marR="0" marT="0" marB="0"/>
                </a:tc>
                <a:tc>
                  <a:txBody>
                    <a:bodyPr/>
                    <a:lstStyle/>
                    <a:p>
                      <a:pPr marL="324485">
                        <a:lnSpc>
                          <a:spcPts val="1240"/>
                        </a:lnSpc>
                      </a:pPr>
                      <a:r>
                        <a:rPr sz="1400" spc="-10" dirty="0">
                          <a:solidFill>
                            <a:srgbClr val="4E1750"/>
                          </a:solidFill>
                          <a:latin typeface="Arial MT"/>
                          <a:cs typeface="Arial MT"/>
                        </a:rPr>
                        <a:t>Assumptions</a:t>
                      </a:r>
                      <a:endParaRPr sz="1400">
                        <a:latin typeface="Arial MT"/>
                        <a:cs typeface="Arial MT"/>
                      </a:endParaRPr>
                    </a:p>
                  </a:txBody>
                  <a:tcPr marL="0" marR="0" marT="0" marB="0"/>
                </a:tc>
                <a:tc>
                  <a:txBody>
                    <a:bodyPr/>
                    <a:lstStyle/>
                    <a:p>
                      <a:pPr marL="339090">
                        <a:lnSpc>
                          <a:spcPts val="1240"/>
                        </a:lnSpc>
                      </a:pPr>
                      <a:r>
                        <a:rPr sz="1400" spc="-10" dirty="0">
                          <a:solidFill>
                            <a:srgbClr val="4E1750"/>
                          </a:solidFill>
                          <a:latin typeface="Arial MT"/>
                          <a:cs typeface="Arial MT"/>
                        </a:rPr>
                        <a:t>Model</a:t>
                      </a:r>
                      <a:endParaRPr sz="1400">
                        <a:latin typeface="Arial MT"/>
                        <a:cs typeface="Arial MT"/>
                      </a:endParaRPr>
                    </a:p>
                  </a:txBody>
                  <a:tcPr marL="0" marR="0" marT="0" marB="0"/>
                </a:tc>
                <a:tc>
                  <a:txBody>
                    <a:bodyPr/>
                    <a:lstStyle/>
                    <a:p>
                      <a:pPr marL="332740">
                        <a:lnSpc>
                          <a:spcPts val="1240"/>
                        </a:lnSpc>
                      </a:pPr>
                      <a:r>
                        <a:rPr sz="1400" spc="-10" dirty="0">
                          <a:solidFill>
                            <a:srgbClr val="4E1750"/>
                          </a:solidFill>
                          <a:latin typeface="Arial MT"/>
                          <a:cs typeface="Arial MT"/>
                        </a:rPr>
                        <a:t>Interpretation</a:t>
                      </a:r>
                      <a:endParaRPr sz="1400">
                        <a:latin typeface="Arial MT"/>
                        <a:cs typeface="Arial MT"/>
                      </a:endParaRPr>
                    </a:p>
                  </a:txBody>
                  <a:tcPr marL="0" marR="0" marT="0" marB="0"/>
                </a:tc>
                <a:tc>
                  <a:txBody>
                    <a:bodyPr/>
                    <a:lstStyle/>
                    <a:p>
                      <a:pPr marL="271780">
                        <a:lnSpc>
                          <a:spcPts val="1240"/>
                        </a:lnSpc>
                      </a:pPr>
                      <a:r>
                        <a:rPr sz="1400" spc="-10" dirty="0">
                          <a:solidFill>
                            <a:srgbClr val="4E1750"/>
                          </a:solidFill>
                          <a:latin typeface="Arial MT"/>
                          <a:cs typeface="Arial MT"/>
                        </a:rPr>
                        <a:t>Validation</a:t>
                      </a:r>
                      <a:endParaRPr sz="1400">
                        <a:latin typeface="Arial MT"/>
                        <a:cs typeface="Arial MT"/>
                      </a:endParaRPr>
                    </a:p>
                  </a:txBody>
                  <a:tcPr marL="0" marR="0" marT="0" marB="0"/>
                </a:tc>
                <a:extLst>
                  <a:ext uri="{0D108BD9-81ED-4DB2-BD59-A6C34878D82A}">
                    <a16:rowId xmlns:a16="http://schemas.microsoft.com/office/drawing/2014/main" val="10000"/>
                  </a:ext>
                </a:extLst>
              </a:tr>
            </a:tbl>
          </a:graphicData>
        </a:graphic>
      </p:graphicFrame>
      <p:sp>
        <p:nvSpPr>
          <p:cNvPr id="3" name="object 3"/>
          <p:cNvSpPr/>
          <p:nvPr/>
        </p:nvSpPr>
        <p:spPr>
          <a:xfrm>
            <a:off x="7636611" y="399136"/>
            <a:ext cx="912114" cy="0"/>
          </a:xfrm>
          <a:custGeom>
            <a:avLst/>
            <a:gdLst/>
            <a:ahLst/>
            <a:cxnLst/>
            <a:rect l="l" t="t" r="r" b="b"/>
            <a:pathLst>
              <a:path w="760095">
                <a:moveTo>
                  <a:pt x="0" y="0"/>
                </a:moveTo>
                <a:lnTo>
                  <a:pt x="760018" y="0"/>
                </a:lnTo>
              </a:path>
            </a:pathLst>
          </a:custGeom>
          <a:ln w="57150">
            <a:solidFill>
              <a:srgbClr val="752477"/>
            </a:solidFill>
          </a:ln>
        </p:spPr>
        <p:txBody>
          <a:bodyPr wrap="square" lIns="0" tIns="0" rIns="0" bIns="0" rtlCol="0"/>
          <a:lstStyle/>
          <a:p>
            <a:endParaRPr sz="2160"/>
          </a:p>
        </p:txBody>
      </p:sp>
      <p:sp>
        <p:nvSpPr>
          <p:cNvPr id="4" name="object 4"/>
          <p:cNvSpPr txBox="1">
            <a:spLocks noGrp="1"/>
          </p:cNvSpPr>
          <p:nvPr>
            <p:ph type="title"/>
          </p:nvPr>
        </p:nvSpPr>
        <p:spPr>
          <a:xfrm>
            <a:off x="2682010" y="1498917"/>
            <a:ext cx="7600188" cy="383951"/>
          </a:xfrm>
          <a:prstGeom prst="rect">
            <a:avLst/>
          </a:prstGeom>
        </p:spPr>
        <p:txBody>
          <a:bodyPr vert="horz" wrap="square" lIns="0" tIns="14478" rIns="0" bIns="0" rtlCol="0">
            <a:spAutoFit/>
          </a:bodyPr>
          <a:lstStyle/>
          <a:p>
            <a:pPr marL="15240">
              <a:spcBef>
                <a:spcPts val="114"/>
              </a:spcBef>
            </a:pPr>
            <a:r>
              <a:rPr dirty="0"/>
              <a:t>Logistic</a:t>
            </a:r>
            <a:r>
              <a:rPr spc="-96" dirty="0"/>
              <a:t> </a:t>
            </a:r>
            <a:r>
              <a:rPr dirty="0"/>
              <a:t>Regression:</a:t>
            </a:r>
            <a:r>
              <a:rPr spc="-90" dirty="0"/>
              <a:t> </a:t>
            </a:r>
            <a:r>
              <a:rPr dirty="0"/>
              <a:t>Comparison</a:t>
            </a:r>
            <a:r>
              <a:rPr spc="-90" dirty="0"/>
              <a:t> </a:t>
            </a:r>
            <a:r>
              <a:rPr dirty="0"/>
              <a:t>to</a:t>
            </a:r>
            <a:r>
              <a:rPr spc="-114" dirty="0"/>
              <a:t> </a:t>
            </a:r>
            <a:r>
              <a:rPr dirty="0"/>
              <a:t>Multiple</a:t>
            </a:r>
            <a:r>
              <a:rPr spc="-90" dirty="0"/>
              <a:t> </a:t>
            </a:r>
            <a:r>
              <a:rPr spc="-12" dirty="0"/>
              <a:t>Regression</a:t>
            </a:r>
          </a:p>
        </p:txBody>
      </p:sp>
      <p:grpSp>
        <p:nvGrpSpPr>
          <p:cNvPr id="5" name="object 5"/>
          <p:cNvGrpSpPr/>
          <p:nvPr/>
        </p:nvGrpSpPr>
        <p:grpSpPr>
          <a:xfrm>
            <a:off x="2491740" y="1413662"/>
            <a:ext cx="9249156" cy="129540"/>
            <a:chOff x="552450" y="1178052"/>
            <a:chExt cx="7707630" cy="107950"/>
          </a:xfrm>
        </p:grpSpPr>
        <p:pic>
          <p:nvPicPr>
            <p:cNvPr id="6" name="object 6"/>
            <p:cNvPicPr/>
            <p:nvPr/>
          </p:nvPicPr>
          <p:blipFill>
            <a:blip r:embed="rId2" cstate="print"/>
            <a:stretch>
              <a:fillRect/>
            </a:stretch>
          </p:blipFill>
          <p:spPr>
            <a:xfrm>
              <a:off x="552450" y="1178052"/>
              <a:ext cx="7707629" cy="107441"/>
            </a:xfrm>
            <a:prstGeom prst="rect">
              <a:avLst/>
            </a:prstGeom>
          </p:spPr>
        </p:pic>
        <p:sp>
          <p:nvSpPr>
            <p:cNvPr id="7" name="object 7"/>
            <p:cNvSpPr/>
            <p:nvPr/>
          </p:nvSpPr>
          <p:spPr>
            <a:xfrm>
              <a:off x="593978" y="1211961"/>
              <a:ext cx="7612380" cy="0"/>
            </a:xfrm>
            <a:custGeom>
              <a:avLst/>
              <a:gdLst/>
              <a:ahLst/>
              <a:cxnLst/>
              <a:rect l="l" t="t" r="r" b="b"/>
              <a:pathLst>
                <a:path w="7612380">
                  <a:moveTo>
                    <a:pt x="0" y="0"/>
                  </a:moveTo>
                  <a:lnTo>
                    <a:pt x="7612087" y="0"/>
                  </a:lnTo>
                </a:path>
              </a:pathLst>
            </a:custGeom>
            <a:ln w="25400">
              <a:solidFill>
                <a:srgbClr val="752477"/>
              </a:solidFill>
            </a:ln>
          </p:spPr>
          <p:txBody>
            <a:bodyPr wrap="square" lIns="0" tIns="0" rIns="0" bIns="0" rtlCol="0"/>
            <a:lstStyle/>
            <a:p>
              <a:endParaRPr sz="2160"/>
            </a:p>
          </p:txBody>
        </p:sp>
      </p:grpSp>
      <p:grpSp>
        <p:nvGrpSpPr>
          <p:cNvPr id="8" name="object 8"/>
          <p:cNvGrpSpPr/>
          <p:nvPr/>
        </p:nvGrpSpPr>
        <p:grpSpPr>
          <a:xfrm>
            <a:off x="2491740" y="2009851"/>
            <a:ext cx="9249156" cy="129540"/>
            <a:chOff x="552450" y="1674876"/>
            <a:chExt cx="7707630" cy="107950"/>
          </a:xfrm>
        </p:grpSpPr>
        <p:pic>
          <p:nvPicPr>
            <p:cNvPr id="9" name="object 9"/>
            <p:cNvPicPr/>
            <p:nvPr/>
          </p:nvPicPr>
          <p:blipFill>
            <a:blip r:embed="rId2" cstate="print"/>
            <a:stretch>
              <a:fillRect/>
            </a:stretch>
          </p:blipFill>
          <p:spPr>
            <a:xfrm>
              <a:off x="552450" y="1674876"/>
              <a:ext cx="7707629" cy="107441"/>
            </a:xfrm>
            <a:prstGeom prst="rect">
              <a:avLst/>
            </a:prstGeom>
          </p:spPr>
        </p:pic>
        <p:sp>
          <p:nvSpPr>
            <p:cNvPr id="10" name="object 10"/>
            <p:cNvSpPr/>
            <p:nvPr/>
          </p:nvSpPr>
          <p:spPr>
            <a:xfrm>
              <a:off x="593978" y="1708784"/>
              <a:ext cx="7612380" cy="0"/>
            </a:xfrm>
            <a:custGeom>
              <a:avLst/>
              <a:gdLst/>
              <a:ahLst/>
              <a:cxnLst/>
              <a:rect l="l" t="t" r="r" b="b"/>
              <a:pathLst>
                <a:path w="7612380">
                  <a:moveTo>
                    <a:pt x="0" y="0"/>
                  </a:moveTo>
                  <a:lnTo>
                    <a:pt x="7612087" y="0"/>
                  </a:lnTo>
                </a:path>
              </a:pathLst>
            </a:custGeom>
            <a:ln w="25400">
              <a:solidFill>
                <a:srgbClr val="752477"/>
              </a:solidFill>
            </a:ln>
          </p:spPr>
          <p:txBody>
            <a:bodyPr wrap="square" lIns="0" tIns="0" rIns="0" bIns="0" rtlCol="0"/>
            <a:lstStyle/>
            <a:p>
              <a:endParaRPr sz="2160"/>
            </a:p>
          </p:txBody>
        </p:sp>
      </p:grpSp>
      <p:graphicFrame>
        <p:nvGraphicFramePr>
          <p:cNvPr id="11" name="object 11"/>
          <p:cNvGraphicFramePr>
            <a:graphicFrameLocks noGrp="1"/>
          </p:cNvGraphicFramePr>
          <p:nvPr/>
        </p:nvGraphicFramePr>
        <p:xfrm>
          <a:off x="2688603" y="2362918"/>
          <a:ext cx="8417050" cy="3361944"/>
        </p:xfrm>
        <a:graphic>
          <a:graphicData uri="http://schemas.openxmlformats.org/drawingml/2006/table">
            <a:tbl>
              <a:tblPr firstRow="1" bandRow="1">
                <a:tableStyleId>{2D5ABB26-0587-4C30-8999-92F81FD0307C}</a:tableStyleId>
              </a:tblPr>
              <a:tblGrid>
                <a:gridCol w="4208525">
                  <a:extLst>
                    <a:ext uri="{9D8B030D-6E8A-4147-A177-3AD203B41FA5}">
                      <a16:colId xmlns:a16="http://schemas.microsoft.com/office/drawing/2014/main" val="20000"/>
                    </a:ext>
                  </a:extLst>
                </a:gridCol>
                <a:gridCol w="4208525">
                  <a:extLst>
                    <a:ext uri="{9D8B030D-6E8A-4147-A177-3AD203B41FA5}">
                      <a16:colId xmlns:a16="http://schemas.microsoft.com/office/drawing/2014/main" val="20001"/>
                    </a:ext>
                  </a:extLst>
                </a:gridCol>
              </a:tblGrid>
              <a:tr h="445008">
                <a:tc gridSpan="2">
                  <a:txBody>
                    <a:bodyPr/>
                    <a:lstStyle/>
                    <a:p>
                      <a:pPr algn="ctr">
                        <a:lnSpc>
                          <a:spcPct val="100000"/>
                        </a:lnSpc>
                        <a:spcBef>
                          <a:spcPts val="270"/>
                        </a:spcBef>
                      </a:pPr>
                      <a:r>
                        <a:rPr sz="1900" b="1" spc="-10" dirty="0">
                          <a:solidFill>
                            <a:srgbClr val="FFFFFF"/>
                          </a:solidFill>
                          <a:latin typeface="Calibri"/>
                          <a:cs typeface="Calibri"/>
                        </a:rPr>
                        <a:t>Correspondence</a:t>
                      </a:r>
                      <a:r>
                        <a:rPr sz="1900" b="1" spc="-15" dirty="0">
                          <a:solidFill>
                            <a:srgbClr val="FFFFFF"/>
                          </a:solidFill>
                          <a:latin typeface="Calibri"/>
                          <a:cs typeface="Calibri"/>
                        </a:rPr>
                        <a:t> </a:t>
                      </a:r>
                      <a:r>
                        <a:rPr sz="1900" b="1" dirty="0">
                          <a:solidFill>
                            <a:srgbClr val="FFFFFF"/>
                          </a:solidFill>
                          <a:latin typeface="Calibri"/>
                          <a:cs typeface="Calibri"/>
                        </a:rPr>
                        <a:t>of</a:t>
                      </a:r>
                      <a:r>
                        <a:rPr sz="1900" b="1" spc="-20" dirty="0">
                          <a:solidFill>
                            <a:srgbClr val="FFFFFF"/>
                          </a:solidFill>
                          <a:latin typeface="Calibri"/>
                          <a:cs typeface="Calibri"/>
                        </a:rPr>
                        <a:t> </a:t>
                      </a:r>
                      <a:r>
                        <a:rPr sz="1900" b="1" dirty="0">
                          <a:solidFill>
                            <a:srgbClr val="FFFFFF"/>
                          </a:solidFill>
                          <a:latin typeface="Calibri"/>
                          <a:cs typeface="Calibri"/>
                        </a:rPr>
                        <a:t>Primary</a:t>
                      </a:r>
                      <a:r>
                        <a:rPr sz="1900" b="1" spc="-25" dirty="0">
                          <a:solidFill>
                            <a:srgbClr val="FFFFFF"/>
                          </a:solidFill>
                          <a:latin typeface="Calibri"/>
                          <a:cs typeface="Calibri"/>
                        </a:rPr>
                        <a:t> </a:t>
                      </a:r>
                      <a:r>
                        <a:rPr sz="1900" b="1" dirty="0">
                          <a:solidFill>
                            <a:srgbClr val="FFFFFF"/>
                          </a:solidFill>
                          <a:latin typeface="Calibri"/>
                          <a:cs typeface="Calibri"/>
                        </a:rPr>
                        <a:t>Elements</a:t>
                      </a:r>
                      <a:r>
                        <a:rPr sz="1900" b="1" spc="-30" dirty="0">
                          <a:solidFill>
                            <a:srgbClr val="FFFFFF"/>
                          </a:solidFill>
                          <a:latin typeface="Calibri"/>
                          <a:cs typeface="Calibri"/>
                        </a:rPr>
                        <a:t> </a:t>
                      </a:r>
                      <a:r>
                        <a:rPr sz="1900" b="1" dirty="0">
                          <a:solidFill>
                            <a:srgbClr val="FFFFFF"/>
                          </a:solidFill>
                          <a:latin typeface="Calibri"/>
                          <a:cs typeface="Calibri"/>
                        </a:rPr>
                        <a:t>of</a:t>
                      </a:r>
                      <a:r>
                        <a:rPr sz="1900" b="1" spc="-35" dirty="0">
                          <a:solidFill>
                            <a:srgbClr val="FFFFFF"/>
                          </a:solidFill>
                          <a:latin typeface="Calibri"/>
                          <a:cs typeface="Calibri"/>
                        </a:rPr>
                        <a:t> </a:t>
                      </a:r>
                      <a:r>
                        <a:rPr sz="1900" b="1" dirty="0">
                          <a:solidFill>
                            <a:srgbClr val="FFFFFF"/>
                          </a:solidFill>
                          <a:latin typeface="Calibri"/>
                          <a:cs typeface="Calibri"/>
                        </a:rPr>
                        <a:t>Model</a:t>
                      </a:r>
                      <a:r>
                        <a:rPr sz="1900" b="1" spc="-25" dirty="0">
                          <a:solidFill>
                            <a:srgbClr val="FFFFFF"/>
                          </a:solidFill>
                          <a:latin typeface="Calibri"/>
                          <a:cs typeface="Calibri"/>
                        </a:rPr>
                        <a:t> Fit</a:t>
                      </a:r>
                      <a:endParaRPr sz="1900">
                        <a:latin typeface="Calibri"/>
                        <a:cs typeface="Calibri"/>
                      </a:endParaRPr>
                    </a:p>
                  </a:txBody>
                  <a:tcPr marL="0" marR="0" marT="41148"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2B1E5C"/>
                    </a:solidFill>
                  </a:tcPr>
                </a:tc>
                <a:tc hMerge="1">
                  <a:txBody>
                    <a:bodyPr/>
                    <a:lstStyle/>
                    <a:p>
                      <a:endParaRPr/>
                    </a:p>
                  </a:txBody>
                  <a:tcPr marL="0" marR="0" marT="0" marB="0"/>
                </a:tc>
                <a:extLst>
                  <a:ext uri="{0D108BD9-81ED-4DB2-BD59-A6C34878D82A}">
                    <a16:rowId xmlns:a16="http://schemas.microsoft.com/office/drawing/2014/main" val="10000"/>
                  </a:ext>
                </a:extLst>
              </a:tr>
              <a:tr h="444246">
                <a:tc>
                  <a:txBody>
                    <a:bodyPr/>
                    <a:lstStyle/>
                    <a:p>
                      <a:pPr marL="91440">
                        <a:lnSpc>
                          <a:spcPct val="100000"/>
                        </a:lnSpc>
                        <a:spcBef>
                          <a:spcPts val="270"/>
                        </a:spcBef>
                      </a:pPr>
                      <a:r>
                        <a:rPr sz="1900" b="1" dirty="0">
                          <a:solidFill>
                            <a:srgbClr val="005E41"/>
                          </a:solidFill>
                          <a:latin typeface="Calibri"/>
                          <a:cs typeface="Calibri"/>
                        </a:rPr>
                        <a:t>Multiple</a:t>
                      </a:r>
                      <a:r>
                        <a:rPr sz="1900" b="1" spc="-55" dirty="0">
                          <a:solidFill>
                            <a:srgbClr val="005E41"/>
                          </a:solidFill>
                          <a:latin typeface="Calibri"/>
                          <a:cs typeface="Calibri"/>
                        </a:rPr>
                        <a:t> </a:t>
                      </a:r>
                      <a:r>
                        <a:rPr sz="1900" b="1" spc="-10" dirty="0">
                          <a:solidFill>
                            <a:srgbClr val="005E41"/>
                          </a:solidFill>
                          <a:latin typeface="Calibri"/>
                          <a:cs typeface="Calibri"/>
                        </a:rPr>
                        <a:t>Regression</a:t>
                      </a:r>
                      <a:endParaRPr sz="1900">
                        <a:latin typeface="Calibri"/>
                        <a:cs typeface="Calibri"/>
                      </a:endParaRPr>
                    </a:p>
                  </a:txBody>
                  <a:tcPr marL="0" marR="0" marT="41148"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CCD2"/>
                    </a:solidFill>
                  </a:tcPr>
                </a:tc>
                <a:tc>
                  <a:txBody>
                    <a:bodyPr/>
                    <a:lstStyle/>
                    <a:p>
                      <a:pPr marL="91440">
                        <a:lnSpc>
                          <a:spcPct val="100000"/>
                        </a:lnSpc>
                        <a:spcBef>
                          <a:spcPts val="270"/>
                        </a:spcBef>
                      </a:pPr>
                      <a:r>
                        <a:rPr sz="1900" b="1" dirty="0">
                          <a:solidFill>
                            <a:srgbClr val="005E41"/>
                          </a:solidFill>
                          <a:latin typeface="Calibri"/>
                          <a:cs typeface="Calibri"/>
                        </a:rPr>
                        <a:t>Logistic</a:t>
                      </a:r>
                      <a:r>
                        <a:rPr sz="1900" b="1" spc="-45" dirty="0">
                          <a:solidFill>
                            <a:srgbClr val="005E41"/>
                          </a:solidFill>
                          <a:latin typeface="Calibri"/>
                          <a:cs typeface="Calibri"/>
                        </a:rPr>
                        <a:t> </a:t>
                      </a:r>
                      <a:r>
                        <a:rPr sz="1900" b="1" spc="-10" dirty="0">
                          <a:solidFill>
                            <a:srgbClr val="005E41"/>
                          </a:solidFill>
                          <a:latin typeface="Calibri"/>
                          <a:cs typeface="Calibri"/>
                        </a:rPr>
                        <a:t>Regression</a:t>
                      </a:r>
                      <a:endParaRPr sz="1900">
                        <a:latin typeface="Calibri"/>
                        <a:cs typeface="Calibri"/>
                      </a:endParaRPr>
                    </a:p>
                  </a:txBody>
                  <a:tcPr marL="0" marR="0" marT="41148"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DCCD2"/>
                    </a:solidFill>
                  </a:tcPr>
                </a:tc>
                <a:extLst>
                  <a:ext uri="{0D108BD9-81ED-4DB2-BD59-A6C34878D82A}">
                    <a16:rowId xmlns:a16="http://schemas.microsoft.com/office/drawing/2014/main" val="10001"/>
                  </a:ext>
                </a:extLst>
              </a:tr>
              <a:tr h="445008">
                <a:tc>
                  <a:txBody>
                    <a:bodyPr/>
                    <a:lstStyle/>
                    <a:p>
                      <a:pPr marL="91440">
                        <a:lnSpc>
                          <a:spcPct val="100000"/>
                        </a:lnSpc>
                        <a:spcBef>
                          <a:spcPts val="270"/>
                        </a:spcBef>
                      </a:pPr>
                      <a:r>
                        <a:rPr sz="1900" dirty="0">
                          <a:latin typeface="Calibri"/>
                          <a:cs typeface="Calibri"/>
                        </a:rPr>
                        <a:t>Total</a:t>
                      </a:r>
                      <a:r>
                        <a:rPr sz="1900" spc="-30" dirty="0">
                          <a:latin typeface="Calibri"/>
                          <a:cs typeface="Calibri"/>
                        </a:rPr>
                        <a:t> </a:t>
                      </a:r>
                      <a:r>
                        <a:rPr sz="1900" dirty="0">
                          <a:latin typeface="Calibri"/>
                          <a:cs typeface="Calibri"/>
                        </a:rPr>
                        <a:t>Sum</a:t>
                      </a:r>
                      <a:r>
                        <a:rPr sz="1900" spc="-20" dirty="0">
                          <a:latin typeface="Calibri"/>
                          <a:cs typeface="Calibri"/>
                        </a:rPr>
                        <a:t> </a:t>
                      </a:r>
                      <a:r>
                        <a:rPr sz="1900" dirty="0">
                          <a:latin typeface="Calibri"/>
                          <a:cs typeface="Calibri"/>
                        </a:rPr>
                        <a:t>of</a:t>
                      </a:r>
                      <a:r>
                        <a:rPr sz="1900" spc="-15" dirty="0">
                          <a:latin typeface="Calibri"/>
                          <a:cs typeface="Calibri"/>
                        </a:rPr>
                        <a:t> </a:t>
                      </a:r>
                      <a:r>
                        <a:rPr sz="1900" spc="-10" dirty="0">
                          <a:latin typeface="Calibri"/>
                          <a:cs typeface="Calibri"/>
                        </a:rPr>
                        <a:t>Squares</a:t>
                      </a:r>
                      <a:endParaRPr sz="1900">
                        <a:latin typeface="Calibri"/>
                        <a:cs typeface="Calibri"/>
                      </a:endParaRPr>
                    </a:p>
                  </a:txBody>
                  <a:tcPr marL="0" marR="0" marT="41148"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7EA"/>
                    </a:solidFill>
                  </a:tcPr>
                </a:tc>
                <a:tc>
                  <a:txBody>
                    <a:bodyPr/>
                    <a:lstStyle/>
                    <a:p>
                      <a:pPr marL="91440">
                        <a:lnSpc>
                          <a:spcPct val="100000"/>
                        </a:lnSpc>
                        <a:spcBef>
                          <a:spcPts val="270"/>
                        </a:spcBef>
                      </a:pPr>
                      <a:r>
                        <a:rPr sz="1900" dirty="0">
                          <a:latin typeface="Calibri"/>
                          <a:cs typeface="Calibri"/>
                        </a:rPr>
                        <a:t>–2</a:t>
                      </a:r>
                      <a:r>
                        <a:rPr sz="1900" i="1" dirty="0">
                          <a:latin typeface="Calibri"/>
                          <a:cs typeface="Calibri"/>
                        </a:rPr>
                        <a:t>LL</a:t>
                      </a:r>
                      <a:r>
                        <a:rPr sz="1900" i="1" spc="-25" dirty="0">
                          <a:latin typeface="Calibri"/>
                          <a:cs typeface="Calibri"/>
                        </a:rPr>
                        <a:t> </a:t>
                      </a:r>
                      <a:r>
                        <a:rPr sz="1900" dirty="0">
                          <a:latin typeface="Calibri"/>
                          <a:cs typeface="Calibri"/>
                        </a:rPr>
                        <a:t>of</a:t>
                      </a:r>
                      <a:r>
                        <a:rPr sz="1900" spc="-20" dirty="0">
                          <a:latin typeface="Calibri"/>
                          <a:cs typeface="Calibri"/>
                        </a:rPr>
                        <a:t> </a:t>
                      </a:r>
                      <a:r>
                        <a:rPr sz="1900" dirty="0">
                          <a:latin typeface="Calibri"/>
                          <a:cs typeface="Calibri"/>
                        </a:rPr>
                        <a:t>base</a:t>
                      </a:r>
                      <a:r>
                        <a:rPr sz="1900" spc="-35" dirty="0">
                          <a:latin typeface="Calibri"/>
                          <a:cs typeface="Calibri"/>
                        </a:rPr>
                        <a:t> </a:t>
                      </a:r>
                      <a:r>
                        <a:rPr sz="1900" spc="-20" dirty="0">
                          <a:latin typeface="Calibri"/>
                          <a:cs typeface="Calibri"/>
                        </a:rPr>
                        <a:t>model</a:t>
                      </a:r>
                      <a:endParaRPr sz="1900">
                        <a:latin typeface="Calibri"/>
                        <a:cs typeface="Calibri"/>
                      </a:endParaRPr>
                    </a:p>
                  </a:txBody>
                  <a:tcPr marL="0" marR="0" marT="41148"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7EA"/>
                    </a:solidFill>
                  </a:tcPr>
                </a:tc>
                <a:extLst>
                  <a:ext uri="{0D108BD9-81ED-4DB2-BD59-A6C34878D82A}">
                    <a16:rowId xmlns:a16="http://schemas.microsoft.com/office/drawing/2014/main" val="10002"/>
                  </a:ext>
                </a:extLst>
              </a:tr>
              <a:tr h="444246">
                <a:tc>
                  <a:txBody>
                    <a:bodyPr/>
                    <a:lstStyle/>
                    <a:p>
                      <a:pPr marL="91440">
                        <a:lnSpc>
                          <a:spcPct val="100000"/>
                        </a:lnSpc>
                        <a:spcBef>
                          <a:spcPts val="270"/>
                        </a:spcBef>
                      </a:pPr>
                      <a:r>
                        <a:rPr sz="1900" dirty="0">
                          <a:latin typeface="Calibri"/>
                          <a:cs typeface="Calibri"/>
                        </a:rPr>
                        <a:t>Error Sum</a:t>
                      </a:r>
                      <a:r>
                        <a:rPr sz="1900" spc="-35" dirty="0">
                          <a:latin typeface="Calibri"/>
                          <a:cs typeface="Calibri"/>
                        </a:rPr>
                        <a:t> </a:t>
                      </a:r>
                      <a:r>
                        <a:rPr sz="1900" dirty="0">
                          <a:latin typeface="Calibri"/>
                          <a:cs typeface="Calibri"/>
                        </a:rPr>
                        <a:t>of</a:t>
                      </a:r>
                      <a:r>
                        <a:rPr sz="1900" spc="-20" dirty="0">
                          <a:latin typeface="Calibri"/>
                          <a:cs typeface="Calibri"/>
                        </a:rPr>
                        <a:t> </a:t>
                      </a:r>
                      <a:r>
                        <a:rPr sz="1900" spc="-10" dirty="0">
                          <a:latin typeface="Calibri"/>
                          <a:cs typeface="Calibri"/>
                        </a:rPr>
                        <a:t>Squares</a:t>
                      </a:r>
                      <a:endParaRPr sz="1900">
                        <a:latin typeface="Calibri"/>
                        <a:cs typeface="Calibri"/>
                      </a:endParaRPr>
                    </a:p>
                  </a:txBody>
                  <a:tcPr marL="0" marR="0" marT="41148"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CD2"/>
                    </a:solidFill>
                  </a:tcPr>
                </a:tc>
                <a:tc>
                  <a:txBody>
                    <a:bodyPr/>
                    <a:lstStyle/>
                    <a:p>
                      <a:pPr marL="91440">
                        <a:lnSpc>
                          <a:spcPct val="100000"/>
                        </a:lnSpc>
                        <a:spcBef>
                          <a:spcPts val="270"/>
                        </a:spcBef>
                      </a:pPr>
                      <a:r>
                        <a:rPr sz="1900" dirty="0">
                          <a:latin typeface="Calibri"/>
                          <a:cs typeface="Calibri"/>
                        </a:rPr>
                        <a:t>–2</a:t>
                      </a:r>
                      <a:r>
                        <a:rPr sz="1900" i="1" dirty="0">
                          <a:latin typeface="Calibri"/>
                          <a:cs typeface="Calibri"/>
                        </a:rPr>
                        <a:t>LL</a:t>
                      </a:r>
                      <a:r>
                        <a:rPr sz="1900" i="1" spc="-40" dirty="0">
                          <a:latin typeface="Calibri"/>
                          <a:cs typeface="Calibri"/>
                        </a:rPr>
                        <a:t> </a:t>
                      </a:r>
                      <a:r>
                        <a:rPr sz="1900" dirty="0">
                          <a:latin typeface="Calibri"/>
                          <a:cs typeface="Calibri"/>
                        </a:rPr>
                        <a:t>of</a:t>
                      </a:r>
                      <a:r>
                        <a:rPr sz="1900" spc="-35" dirty="0">
                          <a:latin typeface="Calibri"/>
                          <a:cs typeface="Calibri"/>
                        </a:rPr>
                        <a:t> </a:t>
                      </a:r>
                      <a:r>
                        <a:rPr sz="1900" dirty="0">
                          <a:latin typeface="Calibri"/>
                          <a:cs typeface="Calibri"/>
                        </a:rPr>
                        <a:t>proposed</a:t>
                      </a:r>
                      <a:r>
                        <a:rPr sz="1900" spc="-40" dirty="0">
                          <a:latin typeface="Calibri"/>
                          <a:cs typeface="Calibri"/>
                        </a:rPr>
                        <a:t> </a:t>
                      </a:r>
                      <a:r>
                        <a:rPr sz="1900" spc="-20" dirty="0">
                          <a:latin typeface="Calibri"/>
                          <a:cs typeface="Calibri"/>
                        </a:rPr>
                        <a:t>model</a:t>
                      </a:r>
                      <a:endParaRPr sz="1900">
                        <a:latin typeface="Calibri"/>
                        <a:cs typeface="Calibri"/>
                      </a:endParaRPr>
                    </a:p>
                  </a:txBody>
                  <a:tcPr marL="0" marR="0" marT="41148"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CD2"/>
                    </a:solidFill>
                  </a:tcPr>
                </a:tc>
                <a:extLst>
                  <a:ext uri="{0D108BD9-81ED-4DB2-BD59-A6C34878D82A}">
                    <a16:rowId xmlns:a16="http://schemas.microsoft.com/office/drawing/2014/main" val="10003"/>
                  </a:ext>
                </a:extLst>
              </a:tr>
              <a:tr h="694944">
                <a:tc>
                  <a:txBody>
                    <a:bodyPr/>
                    <a:lstStyle/>
                    <a:p>
                      <a:pPr marL="91440">
                        <a:lnSpc>
                          <a:spcPct val="100000"/>
                        </a:lnSpc>
                        <a:spcBef>
                          <a:spcPts val="270"/>
                        </a:spcBef>
                      </a:pPr>
                      <a:r>
                        <a:rPr sz="1900" dirty="0">
                          <a:latin typeface="Calibri"/>
                          <a:cs typeface="Calibri"/>
                        </a:rPr>
                        <a:t>Regression</a:t>
                      </a:r>
                      <a:r>
                        <a:rPr sz="1900" spc="-25" dirty="0">
                          <a:latin typeface="Calibri"/>
                          <a:cs typeface="Calibri"/>
                        </a:rPr>
                        <a:t> </a:t>
                      </a:r>
                      <a:r>
                        <a:rPr sz="1900" dirty="0">
                          <a:latin typeface="Calibri"/>
                          <a:cs typeface="Calibri"/>
                        </a:rPr>
                        <a:t>Sum</a:t>
                      </a:r>
                      <a:r>
                        <a:rPr sz="1900" spc="-40" dirty="0">
                          <a:latin typeface="Calibri"/>
                          <a:cs typeface="Calibri"/>
                        </a:rPr>
                        <a:t> </a:t>
                      </a:r>
                      <a:r>
                        <a:rPr sz="1900" dirty="0">
                          <a:latin typeface="Calibri"/>
                          <a:cs typeface="Calibri"/>
                        </a:rPr>
                        <a:t>of</a:t>
                      </a:r>
                      <a:r>
                        <a:rPr sz="1900" spc="-25" dirty="0">
                          <a:latin typeface="Calibri"/>
                          <a:cs typeface="Calibri"/>
                        </a:rPr>
                        <a:t> </a:t>
                      </a:r>
                      <a:r>
                        <a:rPr sz="1900" spc="-10" dirty="0">
                          <a:latin typeface="Calibri"/>
                          <a:cs typeface="Calibri"/>
                        </a:rPr>
                        <a:t>Squares</a:t>
                      </a:r>
                      <a:endParaRPr sz="1900">
                        <a:latin typeface="Calibri"/>
                        <a:cs typeface="Calibri"/>
                      </a:endParaRPr>
                    </a:p>
                  </a:txBody>
                  <a:tcPr marL="0" marR="0" marT="41148"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7EA"/>
                    </a:solidFill>
                  </a:tcPr>
                </a:tc>
                <a:tc>
                  <a:txBody>
                    <a:bodyPr/>
                    <a:lstStyle/>
                    <a:p>
                      <a:pPr marL="91440" marR="170815">
                        <a:lnSpc>
                          <a:spcPct val="100600"/>
                        </a:lnSpc>
                        <a:spcBef>
                          <a:spcPts val="250"/>
                        </a:spcBef>
                      </a:pPr>
                      <a:r>
                        <a:rPr sz="1900" dirty="0">
                          <a:latin typeface="Calibri"/>
                          <a:cs typeface="Calibri"/>
                        </a:rPr>
                        <a:t>Difference</a:t>
                      </a:r>
                      <a:r>
                        <a:rPr sz="1900" spc="-20" dirty="0">
                          <a:latin typeface="Calibri"/>
                          <a:cs typeface="Calibri"/>
                        </a:rPr>
                        <a:t> </a:t>
                      </a:r>
                      <a:r>
                        <a:rPr sz="1900" dirty="0">
                          <a:latin typeface="Calibri"/>
                          <a:cs typeface="Calibri"/>
                        </a:rPr>
                        <a:t>of</a:t>
                      </a:r>
                      <a:r>
                        <a:rPr sz="1900" spc="-25" dirty="0">
                          <a:latin typeface="Calibri"/>
                          <a:cs typeface="Calibri"/>
                        </a:rPr>
                        <a:t> </a:t>
                      </a:r>
                      <a:r>
                        <a:rPr sz="1900" dirty="0">
                          <a:latin typeface="Calibri"/>
                          <a:cs typeface="Calibri"/>
                        </a:rPr>
                        <a:t>–2</a:t>
                      </a:r>
                      <a:r>
                        <a:rPr sz="1900" i="1" dirty="0">
                          <a:latin typeface="Calibri"/>
                          <a:cs typeface="Calibri"/>
                        </a:rPr>
                        <a:t>LL</a:t>
                      </a:r>
                      <a:r>
                        <a:rPr sz="1900" i="1" spc="-25" dirty="0">
                          <a:latin typeface="Calibri"/>
                          <a:cs typeface="Calibri"/>
                        </a:rPr>
                        <a:t> </a:t>
                      </a:r>
                      <a:r>
                        <a:rPr sz="1900" dirty="0">
                          <a:latin typeface="Calibri"/>
                          <a:cs typeface="Calibri"/>
                        </a:rPr>
                        <a:t>for</a:t>
                      </a:r>
                      <a:r>
                        <a:rPr sz="1900" spc="-20" dirty="0">
                          <a:latin typeface="Calibri"/>
                          <a:cs typeface="Calibri"/>
                        </a:rPr>
                        <a:t> </a:t>
                      </a:r>
                      <a:r>
                        <a:rPr sz="1900" dirty="0">
                          <a:latin typeface="Calibri"/>
                          <a:cs typeface="Calibri"/>
                        </a:rPr>
                        <a:t>base</a:t>
                      </a:r>
                      <a:r>
                        <a:rPr sz="1900" spc="-30" dirty="0">
                          <a:latin typeface="Calibri"/>
                          <a:cs typeface="Calibri"/>
                        </a:rPr>
                        <a:t> </a:t>
                      </a:r>
                      <a:r>
                        <a:rPr sz="1900" dirty="0">
                          <a:latin typeface="Calibri"/>
                          <a:cs typeface="Calibri"/>
                        </a:rPr>
                        <a:t>&amp;</a:t>
                      </a:r>
                      <a:r>
                        <a:rPr sz="1900" spc="-35" dirty="0">
                          <a:latin typeface="Calibri"/>
                          <a:cs typeface="Calibri"/>
                        </a:rPr>
                        <a:t> </a:t>
                      </a:r>
                      <a:r>
                        <a:rPr sz="1900" spc="-10" dirty="0">
                          <a:latin typeface="Calibri"/>
                          <a:cs typeface="Calibri"/>
                        </a:rPr>
                        <a:t>proposed model</a:t>
                      </a:r>
                      <a:endParaRPr sz="1900">
                        <a:latin typeface="Calibri"/>
                        <a:cs typeface="Calibri"/>
                      </a:endParaRPr>
                    </a:p>
                  </a:txBody>
                  <a:tcPr marL="0" marR="0" marT="3810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7EA"/>
                    </a:solidFill>
                  </a:tcPr>
                </a:tc>
                <a:extLst>
                  <a:ext uri="{0D108BD9-81ED-4DB2-BD59-A6C34878D82A}">
                    <a16:rowId xmlns:a16="http://schemas.microsoft.com/office/drawing/2014/main" val="10004"/>
                  </a:ext>
                </a:extLst>
              </a:tr>
              <a:tr h="444246">
                <a:tc>
                  <a:txBody>
                    <a:bodyPr/>
                    <a:lstStyle/>
                    <a:p>
                      <a:pPr marL="91440">
                        <a:lnSpc>
                          <a:spcPct val="100000"/>
                        </a:lnSpc>
                        <a:spcBef>
                          <a:spcPts val="275"/>
                        </a:spcBef>
                      </a:pPr>
                      <a:r>
                        <a:rPr sz="1900" dirty="0">
                          <a:latin typeface="Calibri"/>
                          <a:cs typeface="Calibri"/>
                        </a:rPr>
                        <a:t>F</a:t>
                      </a:r>
                      <a:r>
                        <a:rPr sz="1900" spc="-25" dirty="0">
                          <a:latin typeface="Calibri"/>
                          <a:cs typeface="Calibri"/>
                        </a:rPr>
                        <a:t> </a:t>
                      </a:r>
                      <a:r>
                        <a:rPr sz="1900" dirty="0">
                          <a:latin typeface="Calibri"/>
                          <a:cs typeface="Calibri"/>
                        </a:rPr>
                        <a:t>test</a:t>
                      </a:r>
                      <a:r>
                        <a:rPr sz="1900" spc="-15" dirty="0">
                          <a:latin typeface="Calibri"/>
                          <a:cs typeface="Calibri"/>
                        </a:rPr>
                        <a:t> </a:t>
                      </a:r>
                      <a:r>
                        <a:rPr sz="1900" dirty="0">
                          <a:latin typeface="Calibri"/>
                          <a:cs typeface="Calibri"/>
                        </a:rPr>
                        <a:t>of</a:t>
                      </a:r>
                      <a:r>
                        <a:rPr sz="1900" spc="-15" dirty="0">
                          <a:latin typeface="Calibri"/>
                          <a:cs typeface="Calibri"/>
                        </a:rPr>
                        <a:t> </a:t>
                      </a:r>
                      <a:r>
                        <a:rPr sz="1900" dirty="0">
                          <a:latin typeface="Calibri"/>
                          <a:cs typeface="Calibri"/>
                        </a:rPr>
                        <a:t>model</a:t>
                      </a:r>
                      <a:r>
                        <a:rPr sz="1900" spc="-25" dirty="0">
                          <a:latin typeface="Calibri"/>
                          <a:cs typeface="Calibri"/>
                        </a:rPr>
                        <a:t> Fit</a:t>
                      </a:r>
                      <a:endParaRPr sz="1900">
                        <a:latin typeface="Calibri"/>
                        <a:cs typeface="Calibr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CD2"/>
                    </a:solidFill>
                  </a:tcPr>
                </a:tc>
                <a:tc>
                  <a:txBody>
                    <a:bodyPr/>
                    <a:lstStyle/>
                    <a:p>
                      <a:pPr marL="91440">
                        <a:lnSpc>
                          <a:spcPct val="100000"/>
                        </a:lnSpc>
                        <a:spcBef>
                          <a:spcPts val="275"/>
                        </a:spcBef>
                      </a:pPr>
                      <a:r>
                        <a:rPr sz="1900" spc="-10" dirty="0">
                          <a:latin typeface="Calibri"/>
                          <a:cs typeface="Calibri"/>
                        </a:rPr>
                        <a:t>Chi-</a:t>
                      </a:r>
                      <a:r>
                        <a:rPr sz="1900" dirty="0">
                          <a:latin typeface="Calibri"/>
                          <a:cs typeface="Calibri"/>
                        </a:rPr>
                        <a:t>square</a:t>
                      </a:r>
                      <a:r>
                        <a:rPr sz="1900" spc="-35" dirty="0">
                          <a:latin typeface="Calibri"/>
                          <a:cs typeface="Calibri"/>
                        </a:rPr>
                        <a:t> </a:t>
                      </a:r>
                      <a:r>
                        <a:rPr sz="1900" dirty="0">
                          <a:latin typeface="Calibri"/>
                          <a:cs typeface="Calibri"/>
                        </a:rPr>
                        <a:t>test</a:t>
                      </a:r>
                      <a:r>
                        <a:rPr sz="1900" spc="-20" dirty="0">
                          <a:latin typeface="Calibri"/>
                          <a:cs typeface="Calibri"/>
                        </a:rPr>
                        <a:t> </a:t>
                      </a:r>
                      <a:r>
                        <a:rPr sz="1900" dirty="0">
                          <a:latin typeface="Calibri"/>
                          <a:cs typeface="Calibri"/>
                        </a:rPr>
                        <a:t>of</a:t>
                      </a:r>
                      <a:r>
                        <a:rPr sz="1900" spc="-25" dirty="0">
                          <a:latin typeface="Calibri"/>
                          <a:cs typeface="Calibri"/>
                        </a:rPr>
                        <a:t> </a:t>
                      </a:r>
                      <a:r>
                        <a:rPr sz="1900" dirty="0">
                          <a:latin typeface="Calibri"/>
                          <a:cs typeface="Calibri"/>
                        </a:rPr>
                        <a:t>–2</a:t>
                      </a:r>
                      <a:r>
                        <a:rPr sz="1900" i="1" dirty="0">
                          <a:latin typeface="Calibri"/>
                          <a:cs typeface="Calibri"/>
                        </a:rPr>
                        <a:t>LL</a:t>
                      </a:r>
                      <a:r>
                        <a:rPr sz="1900" i="1" spc="-20" dirty="0">
                          <a:latin typeface="Calibri"/>
                          <a:cs typeface="Calibri"/>
                        </a:rPr>
                        <a:t> </a:t>
                      </a:r>
                      <a:r>
                        <a:rPr sz="1900" spc="-10" dirty="0">
                          <a:latin typeface="Calibri"/>
                          <a:cs typeface="Calibri"/>
                        </a:rPr>
                        <a:t>difference</a:t>
                      </a:r>
                      <a:endParaRPr sz="1900">
                        <a:latin typeface="Calibri"/>
                        <a:cs typeface="Calibr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DCCD2"/>
                    </a:solidFill>
                  </a:tcPr>
                </a:tc>
                <a:extLst>
                  <a:ext uri="{0D108BD9-81ED-4DB2-BD59-A6C34878D82A}">
                    <a16:rowId xmlns:a16="http://schemas.microsoft.com/office/drawing/2014/main" val="10005"/>
                  </a:ext>
                </a:extLst>
              </a:tr>
              <a:tr h="444246">
                <a:tc>
                  <a:txBody>
                    <a:bodyPr/>
                    <a:lstStyle/>
                    <a:p>
                      <a:pPr marL="91440">
                        <a:lnSpc>
                          <a:spcPct val="100000"/>
                        </a:lnSpc>
                        <a:spcBef>
                          <a:spcPts val="275"/>
                        </a:spcBef>
                      </a:pPr>
                      <a:r>
                        <a:rPr sz="1900" dirty="0">
                          <a:latin typeface="Calibri"/>
                          <a:cs typeface="Calibri"/>
                        </a:rPr>
                        <a:t>Coefficient</a:t>
                      </a:r>
                      <a:r>
                        <a:rPr sz="1900" spc="-50" dirty="0">
                          <a:latin typeface="Calibri"/>
                          <a:cs typeface="Calibri"/>
                        </a:rPr>
                        <a:t> </a:t>
                      </a:r>
                      <a:r>
                        <a:rPr sz="1900" dirty="0">
                          <a:latin typeface="Calibri"/>
                          <a:cs typeface="Calibri"/>
                        </a:rPr>
                        <a:t>of</a:t>
                      </a:r>
                      <a:r>
                        <a:rPr sz="1900" spc="-40" dirty="0">
                          <a:latin typeface="Calibri"/>
                          <a:cs typeface="Calibri"/>
                        </a:rPr>
                        <a:t> </a:t>
                      </a:r>
                      <a:r>
                        <a:rPr sz="1900" dirty="0">
                          <a:latin typeface="Calibri"/>
                          <a:cs typeface="Calibri"/>
                        </a:rPr>
                        <a:t>determination</a:t>
                      </a:r>
                      <a:r>
                        <a:rPr sz="1900" spc="-50" dirty="0">
                          <a:latin typeface="Calibri"/>
                          <a:cs typeface="Calibri"/>
                        </a:rPr>
                        <a:t> </a:t>
                      </a:r>
                      <a:r>
                        <a:rPr sz="1900" spc="-20" dirty="0">
                          <a:latin typeface="Calibri"/>
                          <a:cs typeface="Calibri"/>
                        </a:rPr>
                        <a:t>(R</a:t>
                      </a:r>
                      <a:r>
                        <a:rPr sz="1900" spc="-30" baseline="26455" dirty="0">
                          <a:latin typeface="Calibri"/>
                          <a:cs typeface="Calibri"/>
                        </a:rPr>
                        <a:t>2</a:t>
                      </a:r>
                      <a:r>
                        <a:rPr sz="1900" spc="-20" dirty="0">
                          <a:latin typeface="Calibri"/>
                          <a:cs typeface="Calibri"/>
                        </a:rPr>
                        <a:t>)</a:t>
                      </a:r>
                      <a:endParaRPr sz="1900">
                        <a:latin typeface="Calibri"/>
                        <a:cs typeface="Calibri"/>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7EA"/>
                    </a:solidFill>
                  </a:tcPr>
                </a:tc>
                <a:tc>
                  <a:txBody>
                    <a:bodyPr/>
                    <a:lstStyle/>
                    <a:p>
                      <a:pPr marL="90805">
                        <a:lnSpc>
                          <a:spcPct val="100000"/>
                        </a:lnSpc>
                        <a:spcBef>
                          <a:spcPts val="270"/>
                        </a:spcBef>
                      </a:pPr>
                      <a:r>
                        <a:rPr sz="1900" dirty="0">
                          <a:latin typeface="Calibri"/>
                          <a:cs typeface="Calibri"/>
                        </a:rPr>
                        <a:t>Pseudo</a:t>
                      </a:r>
                      <a:r>
                        <a:rPr sz="1900" spc="-25" dirty="0">
                          <a:latin typeface="Calibri"/>
                          <a:cs typeface="Calibri"/>
                        </a:rPr>
                        <a:t> </a:t>
                      </a:r>
                      <a:r>
                        <a:rPr sz="1900" dirty="0">
                          <a:latin typeface="Calibri"/>
                          <a:cs typeface="Calibri"/>
                        </a:rPr>
                        <a:t>R</a:t>
                      </a:r>
                      <a:r>
                        <a:rPr sz="1900" baseline="26455" dirty="0">
                          <a:latin typeface="Calibri"/>
                          <a:cs typeface="Calibri"/>
                        </a:rPr>
                        <a:t>2</a:t>
                      </a:r>
                      <a:r>
                        <a:rPr sz="1900" spc="157" baseline="26455" dirty="0">
                          <a:latin typeface="Calibri"/>
                          <a:cs typeface="Calibri"/>
                        </a:rPr>
                        <a:t> </a:t>
                      </a:r>
                      <a:r>
                        <a:rPr sz="1900" spc="-10" dirty="0">
                          <a:latin typeface="Calibri"/>
                          <a:cs typeface="Calibri"/>
                        </a:rPr>
                        <a:t>measures</a:t>
                      </a:r>
                      <a:endParaRPr sz="1900">
                        <a:latin typeface="Calibri"/>
                        <a:cs typeface="Calibri"/>
                      </a:endParaRPr>
                    </a:p>
                  </a:txBody>
                  <a:tcPr marL="0" marR="0" marT="41148"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8E7EA"/>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911892122"/>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2869580" y="619277"/>
          <a:ext cx="8833102" cy="204216"/>
        </p:xfrm>
        <a:graphic>
          <a:graphicData uri="http://schemas.openxmlformats.org/drawingml/2006/table">
            <a:tbl>
              <a:tblPr firstRow="1" bandRow="1">
                <a:tableStyleId>{2D5ABB26-0587-4C30-8999-92F81FD0307C}</a:tableStyleId>
              </a:tblPr>
              <a:tblGrid>
                <a:gridCol w="1329690">
                  <a:extLst>
                    <a:ext uri="{9D8B030D-6E8A-4147-A177-3AD203B41FA5}">
                      <a16:colId xmlns:a16="http://schemas.microsoft.com/office/drawing/2014/main" val="20000"/>
                    </a:ext>
                  </a:extLst>
                </a:gridCol>
                <a:gridCol w="1395984">
                  <a:extLst>
                    <a:ext uri="{9D8B030D-6E8A-4147-A177-3AD203B41FA5}">
                      <a16:colId xmlns:a16="http://schemas.microsoft.com/office/drawing/2014/main" val="20001"/>
                    </a:ext>
                  </a:extLst>
                </a:gridCol>
                <a:gridCol w="1844040">
                  <a:extLst>
                    <a:ext uri="{9D8B030D-6E8A-4147-A177-3AD203B41FA5}">
                      <a16:colId xmlns:a16="http://schemas.microsoft.com/office/drawing/2014/main" val="20002"/>
                    </a:ext>
                  </a:extLst>
                </a:gridCol>
                <a:gridCol w="1305305">
                  <a:extLst>
                    <a:ext uri="{9D8B030D-6E8A-4147-A177-3AD203B41FA5}">
                      <a16:colId xmlns:a16="http://schemas.microsoft.com/office/drawing/2014/main" val="20003"/>
                    </a:ext>
                  </a:extLst>
                </a:gridCol>
                <a:gridCol w="1805177">
                  <a:extLst>
                    <a:ext uri="{9D8B030D-6E8A-4147-A177-3AD203B41FA5}">
                      <a16:colId xmlns:a16="http://schemas.microsoft.com/office/drawing/2014/main" val="20004"/>
                    </a:ext>
                  </a:extLst>
                </a:gridCol>
                <a:gridCol w="1152906">
                  <a:extLst>
                    <a:ext uri="{9D8B030D-6E8A-4147-A177-3AD203B41FA5}">
                      <a16:colId xmlns:a16="http://schemas.microsoft.com/office/drawing/2014/main" val="20005"/>
                    </a:ext>
                  </a:extLst>
                </a:gridCol>
              </a:tblGrid>
              <a:tr h="204216">
                <a:tc>
                  <a:txBody>
                    <a:bodyPr/>
                    <a:lstStyle/>
                    <a:p>
                      <a:pPr marL="31750">
                        <a:lnSpc>
                          <a:spcPts val="1240"/>
                        </a:lnSpc>
                      </a:pPr>
                      <a:r>
                        <a:rPr sz="1400" spc="-10" dirty="0">
                          <a:solidFill>
                            <a:srgbClr val="4E1750"/>
                          </a:solidFill>
                          <a:latin typeface="Arial MT"/>
                          <a:cs typeface="Arial MT"/>
                        </a:rPr>
                        <a:t>Objectives</a:t>
                      </a:r>
                      <a:endParaRPr sz="1400">
                        <a:latin typeface="Arial MT"/>
                        <a:cs typeface="Arial MT"/>
                      </a:endParaRPr>
                    </a:p>
                  </a:txBody>
                  <a:tcPr marL="0" marR="0" marT="0" marB="0"/>
                </a:tc>
                <a:tc>
                  <a:txBody>
                    <a:bodyPr/>
                    <a:lstStyle/>
                    <a:p>
                      <a:pPr marL="364490">
                        <a:lnSpc>
                          <a:spcPts val="1240"/>
                        </a:lnSpc>
                      </a:pPr>
                      <a:r>
                        <a:rPr sz="1400" spc="-10" dirty="0">
                          <a:solidFill>
                            <a:srgbClr val="4E1750"/>
                          </a:solidFill>
                          <a:latin typeface="Arial MT"/>
                          <a:cs typeface="Arial MT"/>
                        </a:rPr>
                        <a:t>Design</a:t>
                      </a:r>
                      <a:endParaRPr sz="1400">
                        <a:latin typeface="Arial MT"/>
                        <a:cs typeface="Arial MT"/>
                      </a:endParaRPr>
                    </a:p>
                  </a:txBody>
                  <a:tcPr marL="0" marR="0" marT="0" marB="0"/>
                </a:tc>
                <a:tc>
                  <a:txBody>
                    <a:bodyPr/>
                    <a:lstStyle/>
                    <a:p>
                      <a:pPr marL="324485">
                        <a:lnSpc>
                          <a:spcPts val="1240"/>
                        </a:lnSpc>
                      </a:pPr>
                      <a:r>
                        <a:rPr sz="1400" spc="-10" dirty="0">
                          <a:solidFill>
                            <a:srgbClr val="4E1750"/>
                          </a:solidFill>
                          <a:latin typeface="Arial MT"/>
                          <a:cs typeface="Arial MT"/>
                        </a:rPr>
                        <a:t>Assumptions</a:t>
                      </a:r>
                      <a:endParaRPr sz="1400">
                        <a:latin typeface="Arial MT"/>
                        <a:cs typeface="Arial MT"/>
                      </a:endParaRPr>
                    </a:p>
                  </a:txBody>
                  <a:tcPr marL="0" marR="0" marT="0" marB="0"/>
                </a:tc>
                <a:tc>
                  <a:txBody>
                    <a:bodyPr/>
                    <a:lstStyle/>
                    <a:p>
                      <a:pPr marL="339090">
                        <a:lnSpc>
                          <a:spcPts val="1240"/>
                        </a:lnSpc>
                      </a:pPr>
                      <a:r>
                        <a:rPr sz="1400" spc="-10" dirty="0">
                          <a:solidFill>
                            <a:srgbClr val="4E1750"/>
                          </a:solidFill>
                          <a:latin typeface="Arial MT"/>
                          <a:cs typeface="Arial MT"/>
                        </a:rPr>
                        <a:t>Model</a:t>
                      </a:r>
                      <a:endParaRPr sz="1400">
                        <a:latin typeface="Arial MT"/>
                        <a:cs typeface="Arial MT"/>
                      </a:endParaRPr>
                    </a:p>
                  </a:txBody>
                  <a:tcPr marL="0" marR="0" marT="0" marB="0"/>
                </a:tc>
                <a:tc>
                  <a:txBody>
                    <a:bodyPr/>
                    <a:lstStyle/>
                    <a:p>
                      <a:pPr marL="332740">
                        <a:lnSpc>
                          <a:spcPts val="1240"/>
                        </a:lnSpc>
                      </a:pPr>
                      <a:r>
                        <a:rPr sz="1400" spc="-10" dirty="0">
                          <a:solidFill>
                            <a:srgbClr val="4E1750"/>
                          </a:solidFill>
                          <a:latin typeface="Arial MT"/>
                          <a:cs typeface="Arial MT"/>
                        </a:rPr>
                        <a:t>Interpretation</a:t>
                      </a:r>
                      <a:endParaRPr sz="1400">
                        <a:latin typeface="Arial MT"/>
                        <a:cs typeface="Arial MT"/>
                      </a:endParaRPr>
                    </a:p>
                  </a:txBody>
                  <a:tcPr marL="0" marR="0" marT="0" marB="0"/>
                </a:tc>
                <a:tc>
                  <a:txBody>
                    <a:bodyPr/>
                    <a:lstStyle/>
                    <a:p>
                      <a:pPr marL="271780">
                        <a:lnSpc>
                          <a:spcPts val="1240"/>
                        </a:lnSpc>
                      </a:pPr>
                      <a:r>
                        <a:rPr sz="1400" spc="-10" dirty="0">
                          <a:solidFill>
                            <a:srgbClr val="4E1750"/>
                          </a:solidFill>
                          <a:latin typeface="Arial MT"/>
                          <a:cs typeface="Arial MT"/>
                        </a:rPr>
                        <a:t>Validation</a:t>
                      </a:r>
                      <a:endParaRPr sz="1400">
                        <a:latin typeface="Arial MT"/>
                        <a:cs typeface="Arial MT"/>
                      </a:endParaRPr>
                    </a:p>
                  </a:txBody>
                  <a:tcPr marL="0" marR="0" marT="0" marB="0"/>
                </a:tc>
                <a:extLst>
                  <a:ext uri="{0D108BD9-81ED-4DB2-BD59-A6C34878D82A}">
                    <a16:rowId xmlns:a16="http://schemas.microsoft.com/office/drawing/2014/main" val="10000"/>
                  </a:ext>
                </a:extLst>
              </a:tr>
            </a:tbl>
          </a:graphicData>
        </a:graphic>
      </p:graphicFrame>
      <p:sp>
        <p:nvSpPr>
          <p:cNvPr id="3" name="object 3"/>
          <p:cNvSpPr/>
          <p:nvPr/>
        </p:nvSpPr>
        <p:spPr>
          <a:xfrm>
            <a:off x="7636611" y="399136"/>
            <a:ext cx="912114" cy="0"/>
          </a:xfrm>
          <a:custGeom>
            <a:avLst/>
            <a:gdLst/>
            <a:ahLst/>
            <a:cxnLst/>
            <a:rect l="l" t="t" r="r" b="b"/>
            <a:pathLst>
              <a:path w="760095">
                <a:moveTo>
                  <a:pt x="0" y="0"/>
                </a:moveTo>
                <a:lnTo>
                  <a:pt x="760018" y="0"/>
                </a:lnTo>
              </a:path>
            </a:pathLst>
          </a:custGeom>
          <a:ln w="57150">
            <a:solidFill>
              <a:srgbClr val="752477"/>
            </a:solidFill>
          </a:ln>
        </p:spPr>
        <p:txBody>
          <a:bodyPr wrap="square" lIns="0" tIns="0" rIns="0" bIns="0" rtlCol="0"/>
          <a:lstStyle/>
          <a:p>
            <a:endParaRPr sz="2160"/>
          </a:p>
        </p:txBody>
      </p:sp>
      <p:sp>
        <p:nvSpPr>
          <p:cNvPr id="4" name="object 4"/>
          <p:cNvSpPr txBox="1">
            <a:spLocks noGrp="1"/>
          </p:cNvSpPr>
          <p:nvPr>
            <p:ph type="title"/>
          </p:nvPr>
        </p:nvSpPr>
        <p:spPr>
          <a:xfrm>
            <a:off x="2682010" y="1498917"/>
            <a:ext cx="7885176" cy="383951"/>
          </a:xfrm>
          <a:prstGeom prst="rect">
            <a:avLst/>
          </a:prstGeom>
        </p:spPr>
        <p:txBody>
          <a:bodyPr vert="horz" wrap="square" lIns="0" tIns="14478" rIns="0" bIns="0" rtlCol="0">
            <a:spAutoFit/>
          </a:bodyPr>
          <a:lstStyle/>
          <a:p>
            <a:pPr marL="15240">
              <a:spcBef>
                <a:spcPts val="114"/>
              </a:spcBef>
            </a:pPr>
            <a:r>
              <a:rPr dirty="0"/>
              <a:t>Logistic</a:t>
            </a:r>
            <a:r>
              <a:rPr spc="-114" dirty="0"/>
              <a:t> </a:t>
            </a:r>
            <a:r>
              <a:rPr dirty="0"/>
              <a:t>Regression:</a:t>
            </a:r>
            <a:r>
              <a:rPr spc="-114" dirty="0"/>
              <a:t> </a:t>
            </a:r>
            <a:r>
              <a:rPr dirty="0"/>
              <a:t>Transforming</a:t>
            </a:r>
            <a:r>
              <a:rPr spc="-114" dirty="0"/>
              <a:t> </a:t>
            </a:r>
            <a:r>
              <a:rPr dirty="0"/>
              <a:t>the</a:t>
            </a:r>
            <a:r>
              <a:rPr spc="-137" dirty="0"/>
              <a:t> </a:t>
            </a:r>
            <a:r>
              <a:rPr dirty="0"/>
              <a:t>dependent</a:t>
            </a:r>
            <a:r>
              <a:rPr spc="-108" dirty="0"/>
              <a:t> </a:t>
            </a:r>
            <a:r>
              <a:rPr spc="-12" dirty="0"/>
              <a:t>Variable</a:t>
            </a:r>
          </a:p>
        </p:txBody>
      </p:sp>
      <p:grpSp>
        <p:nvGrpSpPr>
          <p:cNvPr id="5" name="object 5"/>
          <p:cNvGrpSpPr/>
          <p:nvPr/>
        </p:nvGrpSpPr>
        <p:grpSpPr>
          <a:xfrm>
            <a:off x="2491740" y="1413662"/>
            <a:ext cx="9249156" cy="129540"/>
            <a:chOff x="552450" y="1178052"/>
            <a:chExt cx="7707630" cy="107950"/>
          </a:xfrm>
        </p:grpSpPr>
        <p:pic>
          <p:nvPicPr>
            <p:cNvPr id="6" name="object 6"/>
            <p:cNvPicPr/>
            <p:nvPr/>
          </p:nvPicPr>
          <p:blipFill>
            <a:blip r:embed="rId2" cstate="print"/>
            <a:stretch>
              <a:fillRect/>
            </a:stretch>
          </p:blipFill>
          <p:spPr>
            <a:xfrm>
              <a:off x="552450" y="1178052"/>
              <a:ext cx="7707629" cy="107441"/>
            </a:xfrm>
            <a:prstGeom prst="rect">
              <a:avLst/>
            </a:prstGeom>
          </p:spPr>
        </p:pic>
        <p:sp>
          <p:nvSpPr>
            <p:cNvPr id="7" name="object 7"/>
            <p:cNvSpPr/>
            <p:nvPr/>
          </p:nvSpPr>
          <p:spPr>
            <a:xfrm>
              <a:off x="593978" y="1211961"/>
              <a:ext cx="7612380" cy="0"/>
            </a:xfrm>
            <a:custGeom>
              <a:avLst/>
              <a:gdLst/>
              <a:ahLst/>
              <a:cxnLst/>
              <a:rect l="l" t="t" r="r" b="b"/>
              <a:pathLst>
                <a:path w="7612380">
                  <a:moveTo>
                    <a:pt x="0" y="0"/>
                  </a:moveTo>
                  <a:lnTo>
                    <a:pt x="7612087" y="0"/>
                  </a:lnTo>
                </a:path>
              </a:pathLst>
            </a:custGeom>
            <a:ln w="25400">
              <a:solidFill>
                <a:srgbClr val="752477"/>
              </a:solidFill>
            </a:ln>
          </p:spPr>
          <p:txBody>
            <a:bodyPr wrap="square" lIns="0" tIns="0" rIns="0" bIns="0" rtlCol="0"/>
            <a:lstStyle/>
            <a:p>
              <a:endParaRPr sz="2160"/>
            </a:p>
          </p:txBody>
        </p:sp>
      </p:grpSp>
      <p:grpSp>
        <p:nvGrpSpPr>
          <p:cNvPr id="8" name="object 8"/>
          <p:cNvGrpSpPr/>
          <p:nvPr/>
        </p:nvGrpSpPr>
        <p:grpSpPr>
          <a:xfrm>
            <a:off x="2491740" y="2009851"/>
            <a:ext cx="9249156" cy="129540"/>
            <a:chOff x="552450" y="1674876"/>
            <a:chExt cx="7707630" cy="107950"/>
          </a:xfrm>
        </p:grpSpPr>
        <p:pic>
          <p:nvPicPr>
            <p:cNvPr id="9" name="object 9"/>
            <p:cNvPicPr/>
            <p:nvPr/>
          </p:nvPicPr>
          <p:blipFill>
            <a:blip r:embed="rId2" cstate="print"/>
            <a:stretch>
              <a:fillRect/>
            </a:stretch>
          </p:blipFill>
          <p:spPr>
            <a:xfrm>
              <a:off x="552450" y="1674876"/>
              <a:ext cx="7707629" cy="107441"/>
            </a:xfrm>
            <a:prstGeom prst="rect">
              <a:avLst/>
            </a:prstGeom>
          </p:spPr>
        </p:pic>
        <p:sp>
          <p:nvSpPr>
            <p:cNvPr id="10" name="object 10"/>
            <p:cNvSpPr/>
            <p:nvPr/>
          </p:nvSpPr>
          <p:spPr>
            <a:xfrm>
              <a:off x="593978" y="1708784"/>
              <a:ext cx="7612380" cy="0"/>
            </a:xfrm>
            <a:custGeom>
              <a:avLst/>
              <a:gdLst/>
              <a:ahLst/>
              <a:cxnLst/>
              <a:rect l="l" t="t" r="r" b="b"/>
              <a:pathLst>
                <a:path w="7612380">
                  <a:moveTo>
                    <a:pt x="0" y="0"/>
                  </a:moveTo>
                  <a:lnTo>
                    <a:pt x="7612087" y="0"/>
                  </a:lnTo>
                </a:path>
              </a:pathLst>
            </a:custGeom>
            <a:ln w="25400">
              <a:solidFill>
                <a:srgbClr val="752477"/>
              </a:solidFill>
            </a:ln>
          </p:spPr>
          <p:txBody>
            <a:bodyPr wrap="square" lIns="0" tIns="0" rIns="0" bIns="0" rtlCol="0"/>
            <a:lstStyle/>
            <a:p>
              <a:endParaRPr sz="2160"/>
            </a:p>
          </p:txBody>
        </p:sp>
      </p:grpSp>
      <p:sp>
        <p:nvSpPr>
          <p:cNvPr id="11" name="object 11"/>
          <p:cNvSpPr txBox="1"/>
          <p:nvPr/>
        </p:nvSpPr>
        <p:spPr>
          <a:xfrm>
            <a:off x="2743705" y="2230708"/>
            <a:ext cx="8500871" cy="1854482"/>
          </a:xfrm>
          <a:prstGeom prst="rect">
            <a:avLst/>
          </a:prstGeom>
        </p:spPr>
        <p:txBody>
          <a:bodyPr vert="horz" wrap="square" lIns="0" tIns="112014" rIns="0" bIns="0" rtlCol="0">
            <a:spAutoFit/>
          </a:bodyPr>
          <a:lstStyle/>
          <a:p>
            <a:pPr marL="15240">
              <a:spcBef>
                <a:spcPts val="882"/>
              </a:spcBef>
            </a:pPr>
            <a:r>
              <a:rPr sz="1920" dirty="0">
                <a:solidFill>
                  <a:srgbClr val="7E7E7E"/>
                </a:solidFill>
                <a:latin typeface="Arial MT"/>
                <a:cs typeface="Arial MT"/>
              </a:rPr>
              <a:t>The</a:t>
            </a:r>
            <a:r>
              <a:rPr sz="1920" spc="-36" dirty="0">
                <a:solidFill>
                  <a:srgbClr val="7E7E7E"/>
                </a:solidFill>
                <a:latin typeface="Arial MT"/>
                <a:cs typeface="Arial MT"/>
              </a:rPr>
              <a:t> </a:t>
            </a:r>
            <a:r>
              <a:rPr sz="1920" dirty="0">
                <a:solidFill>
                  <a:srgbClr val="7E7E7E"/>
                </a:solidFill>
                <a:latin typeface="Arial MT"/>
                <a:cs typeface="Arial MT"/>
              </a:rPr>
              <a:t>logistic</a:t>
            </a:r>
            <a:r>
              <a:rPr sz="1920" spc="-36" dirty="0">
                <a:solidFill>
                  <a:srgbClr val="7E7E7E"/>
                </a:solidFill>
                <a:latin typeface="Arial MT"/>
                <a:cs typeface="Arial MT"/>
              </a:rPr>
              <a:t> </a:t>
            </a:r>
            <a:r>
              <a:rPr sz="1920" dirty="0">
                <a:solidFill>
                  <a:srgbClr val="7E7E7E"/>
                </a:solidFill>
                <a:latin typeface="Arial MT"/>
                <a:cs typeface="Arial MT"/>
              </a:rPr>
              <a:t>model</a:t>
            </a:r>
            <a:r>
              <a:rPr sz="1920" spc="-30" dirty="0">
                <a:solidFill>
                  <a:srgbClr val="7E7E7E"/>
                </a:solidFill>
                <a:latin typeface="Arial MT"/>
                <a:cs typeface="Arial MT"/>
              </a:rPr>
              <a:t> </a:t>
            </a:r>
            <a:r>
              <a:rPr sz="1920" dirty="0">
                <a:solidFill>
                  <a:srgbClr val="7E7E7E"/>
                </a:solidFill>
                <a:latin typeface="Arial MT"/>
                <a:cs typeface="Arial MT"/>
              </a:rPr>
              <a:t>uses</a:t>
            </a:r>
            <a:r>
              <a:rPr sz="1920" spc="-36" dirty="0">
                <a:solidFill>
                  <a:srgbClr val="7E7E7E"/>
                </a:solidFill>
                <a:latin typeface="Arial MT"/>
                <a:cs typeface="Arial MT"/>
              </a:rPr>
              <a:t> </a:t>
            </a:r>
            <a:r>
              <a:rPr sz="1920" dirty="0">
                <a:solidFill>
                  <a:srgbClr val="7E7E7E"/>
                </a:solidFill>
                <a:latin typeface="Arial MT"/>
                <a:cs typeface="Arial MT"/>
              </a:rPr>
              <a:t>the</a:t>
            </a:r>
            <a:r>
              <a:rPr sz="1920" spc="-24" dirty="0">
                <a:solidFill>
                  <a:srgbClr val="7E7E7E"/>
                </a:solidFill>
                <a:latin typeface="Arial MT"/>
                <a:cs typeface="Arial MT"/>
              </a:rPr>
              <a:t> </a:t>
            </a:r>
            <a:r>
              <a:rPr sz="1920" dirty="0">
                <a:solidFill>
                  <a:srgbClr val="7E7E7E"/>
                </a:solidFill>
                <a:latin typeface="Arial MT"/>
                <a:cs typeface="Arial MT"/>
              </a:rPr>
              <a:t>specific</a:t>
            </a:r>
            <a:r>
              <a:rPr sz="1920" spc="-36" dirty="0">
                <a:solidFill>
                  <a:srgbClr val="7E7E7E"/>
                </a:solidFill>
                <a:latin typeface="Arial MT"/>
                <a:cs typeface="Arial MT"/>
              </a:rPr>
              <a:t> </a:t>
            </a:r>
            <a:r>
              <a:rPr sz="1920" dirty="0">
                <a:solidFill>
                  <a:srgbClr val="7E7E7E"/>
                </a:solidFill>
                <a:latin typeface="Arial MT"/>
                <a:cs typeface="Arial MT"/>
              </a:rPr>
              <a:t>form</a:t>
            </a:r>
            <a:r>
              <a:rPr sz="1920" spc="-18" dirty="0">
                <a:solidFill>
                  <a:srgbClr val="7E7E7E"/>
                </a:solidFill>
                <a:latin typeface="Arial MT"/>
                <a:cs typeface="Arial MT"/>
              </a:rPr>
              <a:t> </a:t>
            </a:r>
            <a:r>
              <a:rPr sz="1920" dirty="0">
                <a:solidFill>
                  <a:srgbClr val="7E7E7E"/>
                </a:solidFill>
                <a:latin typeface="Arial MT"/>
                <a:cs typeface="Arial MT"/>
              </a:rPr>
              <a:t>of</a:t>
            </a:r>
            <a:r>
              <a:rPr sz="1920" spc="-18" dirty="0">
                <a:solidFill>
                  <a:srgbClr val="7E7E7E"/>
                </a:solidFill>
                <a:latin typeface="Arial MT"/>
                <a:cs typeface="Arial MT"/>
              </a:rPr>
              <a:t> </a:t>
            </a:r>
            <a:r>
              <a:rPr sz="1920" dirty="0">
                <a:solidFill>
                  <a:srgbClr val="7E7E7E"/>
                </a:solidFill>
                <a:latin typeface="Arial MT"/>
                <a:cs typeface="Arial MT"/>
              </a:rPr>
              <a:t>the</a:t>
            </a:r>
            <a:r>
              <a:rPr sz="1920" spc="-18" dirty="0">
                <a:solidFill>
                  <a:srgbClr val="7E7E7E"/>
                </a:solidFill>
                <a:latin typeface="Arial MT"/>
                <a:cs typeface="Arial MT"/>
              </a:rPr>
              <a:t> </a:t>
            </a:r>
            <a:r>
              <a:rPr sz="1920" b="1" dirty="0">
                <a:solidFill>
                  <a:srgbClr val="005E41"/>
                </a:solidFill>
                <a:latin typeface="Arial"/>
                <a:cs typeface="Arial"/>
              </a:rPr>
              <a:t>Logistic</a:t>
            </a:r>
            <a:r>
              <a:rPr sz="1920" b="1" spc="-24" dirty="0">
                <a:solidFill>
                  <a:srgbClr val="005E41"/>
                </a:solidFill>
                <a:latin typeface="Arial"/>
                <a:cs typeface="Arial"/>
              </a:rPr>
              <a:t> </a:t>
            </a:r>
            <a:r>
              <a:rPr sz="1920" b="1" spc="-12" dirty="0">
                <a:solidFill>
                  <a:srgbClr val="005E41"/>
                </a:solidFill>
                <a:latin typeface="Arial"/>
                <a:cs typeface="Arial"/>
              </a:rPr>
              <a:t>curve</a:t>
            </a:r>
            <a:r>
              <a:rPr sz="1920" spc="-12" dirty="0">
                <a:solidFill>
                  <a:srgbClr val="7E7E7E"/>
                </a:solidFill>
                <a:latin typeface="Arial MT"/>
                <a:cs typeface="Arial MT"/>
              </a:rPr>
              <a:t>:</a:t>
            </a:r>
            <a:endParaRPr sz="1920">
              <a:latin typeface="Arial MT"/>
              <a:cs typeface="Arial MT"/>
            </a:endParaRPr>
          </a:p>
          <a:p>
            <a:pPr marL="906780" marR="6096" indent="-343662">
              <a:lnSpc>
                <a:spcPct val="110000"/>
              </a:lnSpc>
              <a:spcBef>
                <a:spcPts val="654"/>
              </a:spcBef>
              <a:buClr>
                <a:srgbClr val="245896"/>
              </a:buClr>
              <a:buFont typeface="Arial MT"/>
              <a:buChar char="•"/>
              <a:tabLst>
                <a:tab pos="906780" algn="l"/>
              </a:tabLst>
            </a:pPr>
            <a:r>
              <a:rPr sz="2400" b="1" dirty="0">
                <a:solidFill>
                  <a:srgbClr val="005E41"/>
                </a:solidFill>
                <a:latin typeface="Arial"/>
                <a:cs typeface="Arial"/>
              </a:rPr>
              <a:t>L</a:t>
            </a:r>
            <a:r>
              <a:rPr sz="1920" b="1" dirty="0">
                <a:solidFill>
                  <a:srgbClr val="005E41"/>
                </a:solidFill>
                <a:latin typeface="Arial"/>
                <a:cs typeface="Arial"/>
              </a:rPr>
              <a:t>ogistic</a:t>
            </a:r>
            <a:r>
              <a:rPr sz="1920" b="1" spc="-24" dirty="0">
                <a:solidFill>
                  <a:srgbClr val="005E41"/>
                </a:solidFill>
                <a:latin typeface="Arial"/>
                <a:cs typeface="Arial"/>
              </a:rPr>
              <a:t> </a:t>
            </a:r>
            <a:r>
              <a:rPr sz="1920" b="1" dirty="0">
                <a:solidFill>
                  <a:srgbClr val="005E41"/>
                </a:solidFill>
                <a:latin typeface="Arial"/>
                <a:cs typeface="Arial"/>
              </a:rPr>
              <a:t>curve</a:t>
            </a:r>
            <a:r>
              <a:rPr sz="1920" dirty="0">
                <a:solidFill>
                  <a:srgbClr val="7E7E7E"/>
                </a:solidFill>
                <a:latin typeface="Arial MT"/>
                <a:cs typeface="Arial MT"/>
              </a:rPr>
              <a:t>:</a:t>
            </a:r>
            <a:r>
              <a:rPr sz="1920" spc="-42" dirty="0">
                <a:solidFill>
                  <a:srgbClr val="7E7E7E"/>
                </a:solidFill>
                <a:latin typeface="Arial MT"/>
                <a:cs typeface="Arial MT"/>
              </a:rPr>
              <a:t> </a:t>
            </a:r>
            <a:r>
              <a:rPr sz="1920" spc="-12" dirty="0">
                <a:solidFill>
                  <a:srgbClr val="7E7E7E"/>
                </a:solidFill>
                <a:latin typeface="Arial MT"/>
                <a:cs typeface="Arial MT"/>
              </a:rPr>
              <a:t>S-</a:t>
            </a:r>
            <a:r>
              <a:rPr sz="1920" dirty="0">
                <a:solidFill>
                  <a:srgbClr val="7E7E7E"/>
                </a:solidFill>
                <a:latin typeface="Arial MT"/>
                <a:cs typeface="Arial MT"/>
              </a:rPr>
              <a:t>shaped</a:t>
            </a:r>
            <a:r>
              <a:rPr sz="1920" spc="-48" dirty="0">
                <a:solidFill>
                  <a:srgbClr val="7E7E7E"/>
                </a:solidFill>
                <a:latin typeface="Arial MT"/>
                <a:cs typeface="Arial MT"/>
              </a:rPr>
              <a:t> </a:t>
            </a:r>
            <a:r>
              <a:rPr sz="1920" dirty="0">
                <a:solidFill>
                  <a:srgbClr val="7E7E7E"/>
                </a:solidFill>
                <a:latin typeface="Arial MT"/>
                <a:cs typeface="Arial MT"/>
              </a:rPr>
              <a:t>curve</a:t>
            </a:r>
            <a:r>
              <a:rPr sz="1920" spc="-48" dirty="0">
                <a:solidFill>
                  <a:srgbClr val="7E7E7E"/>
                </a:solidFill>
                <a:latin typeface="Arial MT"/>
                <a:cs typeface="Arial MT"/>
              </a:rPr>
              <a:t> </a:t>
            </a:r>
            <a:r>
              <a:rPr sz="1920" dirty="0">
                <a:solidFill>
                  <a:srgbClr val="7E7E7E"/>
                </a:solidFill>
                <a:latin typeface="Arial MT"/>
                <a:cs typeface="Arial MT"/>
              </a:rPr>
              <a:t>formed</a:t>
            </a:r>
            <a:r>
              <a:rPr sz="1920" spc="-30" dirty="0">
                <a:solidFill>
                  <a:srgbClr val="7E7E7E"/>
                </a:solidFill>
                <a:latin typeface="Arial MT"/>
                <a:cs typeface="Arial MT"/>
              </a:rPr>
              <a:t> </a:t>
            </a:r>
            <a:r>
              <a:rPr sz="1920" dirty="0">
                <a:solidFill>
                  <a:srgbClr val="7E7E7E"/>
                </a:solidFill>
                <a:latin typeface="Arial MT"/>
                <a:cs typeface="Arial MT"/>
              </a:rPr>
              <a:t>by</a:t>
            </a:r>
            <a:r>
              <a:rPr sz="1920" spc="-48" dirty="0">
                <a:solidFill>
                  <a:srgbClr val="7E7E7E"/>
                </a:solidFill>
                <a:latin typeface="Arial MT"/>
                <a:cs typeface="Arial MT"/>
              </a:rPr>
              <a:t> </a:t>
            </a:r>
            <a:r>
              <a:rPr sz="1920" dirty="0">
                <a:solidFill>
                  <a:srgbClr val="7E7E7E"/>
                </a:solidFill>
                <a:latin typeface="Arial MT"/>
                <a:cs typeface="Arial MT"/>
              </a:rPr>
              <a:t>the</a:t>
            </a:r>
            <a:r>
              <a:rPr sz="1920" spc="-36" dirty="0">
                <a:solidFill>
                  <a:srgbClr val="7E7E7E"/>
                </a:solidFill>
                <a:latin typeface="Arial MT"/>
                <a:cs typeface="Arial MT"/>
              </a:rPr>
              <a:t> </a:t>
            </a:r>
            <a:r>
              <a:rPr sz="1920" dirty="0">
                <a:solidFill>
                  <a:srgbClr val="7E7E7E"/>
                </a:solidFill>
                <a:latin typeface="Arial MT"/>
                <a:cs typeface="Arial MT"/>
              </a:rPr>
              <a:t>logit</a:t>
            </a:r>
            <a:r>
              <a:rPr sz="1920" spc="-42" dirty="0">
                <a:solidFill>
                  <a:srgbClr val="7E7E7E"/>
                </a:solidFill>
                <a:latin typeface="Arial MT"/>
                <a:cs typeface="Arial MT"/>
              </a:rPr>
              <a:t> </a:t>
            </a:r>
            <a:r>
              <a:rPr sz="1920" dirty="0">
                <a:solidFill>
                  <a:srgbClr val="7E7E7E"/>
                </a:solidFill>
                <a:latin typeface="Arial MT"/>
                <a:cs typeface="Arial MT"/>
              </a:rPr>
              <a:t>transformation</a:t>
            </a:r>
            <a:r>
              <a:rPr sz="1920" spc="-12" dirty="0">
                <a:solidFill>
                  <a:srgbClr val="7E7E7E"/>
                </a:solidFill>
                <a:latin typeface="Arial MT"/>
                <a:cs typeface="Arial MT"/>
              </a:rPr>
              <a:t> </a:t>
            </a:r>
            <a:r>
              <a:rPr sz="1920" spc="-30" dirty="0">
                <a:solidFill>
                  <a:srgbClr val="7E7E7E"/>
                </a:solidFill>
                <a:latin typeface="Arial MT"/>
                <a:cs typeface="Arial MT"/>
              </a:rPr>
              <a:t>to </a:t>
            </a:r>
            <a:r>
              <a:rPr sz="1920" dirty="0">
                <a:solidFill>
                  <a:srgbClr val="7E7E7E"/>
                </a:solidFill>
                <a:latin typeface="Arial MT"/>
                <a:cs typeface="Arial MT"/>
              </a:rPr>
              <a:t>represent</a:t>
            </a:r>
            <a:r>
              <a:rPr sz="1920" spc="-18" dirty="0">
                <a:solidFill>
                  <a:srgbClr val="7E7E7E"/>
                </a:solidFill>
                <a:latin typeface="Arial MT"/>
                <a:cs typeface="Arial MT"/>
              </a:rPr>
              <a:t> </a:t>
            </a:r>
            <a:r>
              <a:rPr sz="1920" dirty="0">
                <a:solidFill>
                  <a:srgbClr val="7E7E7E"/>
                </a:solidFill>
                <a:latin typeface="Arial MT"/>
                <a:cs typeface="Arial MT"/>
              </a:rPr>
              <a:t>the</a:t>
            </a:r>
            <a:r>
              <a:rPr sz="1920" spc="-18" dirty="0">
                <a:solidFill>
                  <a:srgbClr val="7E7E7E"/>
                </a:solidFill>
                <a:latin typeface="Arial MT"/>
                <a:cs typeface="Arial MT"/>
              </a:rPr>
              <a:t> </a:t>
            </a:r>
            <a:r>
              <a:rPr sz="1920" dirty="0">
                <a:solidFill>
                  <a:srgbClr val="7E7E7E"/>
                </a:solidFill>
                <a:latin typeface="Arial MT"/>
                <a:cs typeface="Arial MT"/>
              </a:rPr>
              <a:t>probability</a:t>
            </a:r>
            <a:r>
              <a:rPr sz="1920" spc="-30" dirty="0">
                <a:solidFill>
                  <a:srgbClr val="7E7E7E"/>
                </a:solidFill>
                <a:latin typeface="Arial MT"/>
                <a:cs typeface="Arial MT"/>
              </a:rPr>
              <a:t> </a:t>
            </a:r>
            <a:r>
              <a:rPr sz="1920" dirty="0">
                <a:solidFill>
                  <a:srgbClr val="7E7E7E"/>
                </a:solidFill>
                <a:latin typeface="Arial MT"/>
                <a:cs typeface="Arial MT"/>
              </a:rPr>
              <a:t>of</a:t>
            </a:r>
            <a:r>
              <a:rPr sz="1920" spc="-12" dirty="0">
                <a:solidFill>
                  <a:srgbClr val="7E7E7E"/>
                </a:solidFill>
                <a:latin typeface="Arial MT"/>
                <a:cs typeface="Arial MT"/>
              </a:rPr>
              <a:t> </a:t>
            </a:r>
            <a:r>
              <a:rPr sz="1920" dirty="0">
                <a:solidFill>
                  <a:srgbClr val="7E7E7E"/>
                </a:solidFill>
                <a:latin typeface="Arial MT"/>
                <a:cs typeface="Arial MT"/>
              </a:rPr>
              <a:t>an</a:t>
            </a:r>
            <a:r>
              <a:rPr sz="1920" spc="-24" dirty="0">
                <a:solidFill>
                  <a:srgbClr val="7E7E7E"/>
                </a:solidFill>
                <a:latin typeface="Arial MT"/>
                <a:cs typeface="Arial MT"/>
              </a:rPr>
              <a:t> </a:t>
            </a:r>
            <a:r>
              <a:rPr sz="1920" dirty="0">
                <a:solidFill>
                  <a:srgbClr val="7E7E7E"/>
                </a:solidFill>
                <a:latin typeface="Arial MT"/>
                <a:cs typeface="Arial MT"/>
              </a:rPr>
              <a:t>event.</a:t>
            </a:r>
            <a:r>
              <a:rPr sz="1920" spc="-12" dirty="0">
                <a:solidFill>
                  <a:srgbClr val="7E7E7E"/>
                </a:solidFill>
                <a:latin typeface="Arial MT"/>
                <a:cs typeface="Arial MT"/>
              </a:rPr>
              <a:t> </a:t>
            </a:r>
            <a:r>
              <a:rPr sz="1920" dirty="0">
                <a:solidFill>
                  <a:srgbClr val="7E7E7E"/>
                </a:solidFill>
                <a:latin typeface="Arial MT"/>
                <a:cs typeface="Arial MT"/>
              </a:rPr>
              <a:t>The</a:t>
            </a:r>
            <a:r>
              <a:rPr sz="1920" spc="-30" dirty="0">
                <a:solidFill>
                  <a:srgbClr val="7E7E7E"/>
                </a:solidFill>
                <a:latin typeface="Arial MT"/>
                <a:cs typeface="Arial MT"/>
              </a:rPr>
              <a:t> </a:t>
            </a:r>
            <a:r>
              <a:rPr sz="1920" spc="-12" dirty="0">
                <a:solidFill>
                  <a:srgbClr val="7E7E7E"/>
                </a:solidFill>
                <a:latin typeface="Arial MT"/>
                <a:cs typeface="Arial MT"/>
              </a:rPr>
              <a:t>S-</a:t>
            </a:r>
            <a:r>
              <a:rPr sz="1920" dirty="0">
                <a:solidFill>
                  <a:srgbClr val="7E7E7E"/>
                </a:solidFill>
                <a:latin typeface="Arial MT"/>
                <a:cs typeface="Arial MT"/>
              </a:rPr>
              <a:t>shaped</a:t>
            </a:r>
            <a:r>
              <a:rPr sz="1920" spc="-36" dirty="0">
                <a:solidFill>
                  <a:srgbClr val="7E7E7E"/>
                </a:solidFill>
                <a:latin typeface="Arial MT"/>
                <a:cs typeface="Arial MT"/>
              </a:rPr>
              <a:t> </a:t>
            </a:r>
            <a:r>
              <a:rPr sz="1920" dirty="0">
                <a:solidFill>
                  <a:srgbClr val="7E7E7E"/>
                </a:solidFill>
                <a:latin typeface="Arial MT"/>
                <a:cs typeface="Arial MT"/>
              </a:rPr>
              <a:t>form is</a:t>
            </a:r>
            <a:r>
              <a:rPr sz="1920" spc="-30" dirty="0">
                <a:solidFill>
                  <a:srgbClr val="7E7E7E"/>
                </a:solidFill>
                <a:latin typeface="Arial MT"/>
                <a:cs typeface="Arial MT"/>
              </a:rPr>
              <a:t> </a:t>
            </a:r>
            <a:r>
              <a:rPr sz="1920" spc="-12" dirty="0">
                <a:solidFill>
                  <a:srgbClr val="7E7E7E"/>
                </a:solidFill>
                <a:latin typeface="Arial MT"/>
                <a:cs typeface="Arial MT"/>
              </a:rPr>
              <a:t>non-linear, </a:t>
            </a:r>
            <a:r>
              <a:rPr sz="1920" dirty="0">
                <a:solidFill>
                  <a:srgbClr val="7E7E7E"/>
                </a:solidFill>
                <a:latin typeface="Arial MT"/>
                <a:cs typeface="Arial MT"/>
              </a:rPr>
              <a:t>because</a:t>
            </a:r>
            <a:r>
              <a:rPr sz="1920" spc="-36" dirty="0">
                <a:solidFill>
                  <a:srgbClr val="7E7E7E"/>
                </a:solidFill>
                <a:latin typeface="Arial MT"/>
                <a:cs typeface="Arial MT"/>
              </a:rPr>
              <a:t> </a:t>
            </a:r>
            <a:r>
              <a:rPr sz="1920" dirty="0">
                <a:solidFill>
                  <a:srgbClr val="7E7E7E"/>
                </a:solidFill>
                <a:latin typeface="Arial MT"/>
                <a:cs typeface="Arial MT"/>
              </a:rPr>
              <a:t>the</a:t>
            </a:r>
            <a:r>
              <a:rPr sz="1920" spc="-18" dirty="0">
                <a:solidFill>
                  <a:srgbClr val="7E7E7E"/>
                </a:solidFill>
                <a:latin typeface="Arial MT"/>
                <a:cs typeface="Arial MT"/>
              </a:rPr>
              <a:t> </a:t>
            </a:r>
            <a:r>
              <a:rPr sz="1920" dirty="0">
                <a:solidFill>
                  <a:srgbClr val="7E7E7E"/>
                </a:solidFill>
                <a:latin typeface="Arial MT"/>
                <a:cs typeface="Arial MT"/>
              </a:rPr>
              <a:t>probability</a:t>
            </a:r>
            <a:r>
              <a:rPr sz="1920" spc="-18" dirty="0">
                <a:solidFill>
                  <a:srgbClr val="7E7E7E"/>
                </a:solidFill>
                <a:latin typeface="Arial MT"/>
                <a:cs typeface="Arial MT"/>
              </a:rPr>
              <a:t> </a:t>
            </a:r>
            <a:r>
              <a:rPr sz="1920" dirty="0">
                <a:solidFill>
                  <a:srgbClr val="7E7E7E"/>
                </a:solidFill>
                <a:latin typeface="Arial MT"/>
                <a:cs typeface="Arial MT"/>
              </a:rPr>
              <a:t>of</a:t>
            </a:r>
            <a:r>
              <a:rPr sz="1920" spc="-12" dirty="0">
                <a:solidFill>
                  <a:srgbClr val="7E7E7E"/>
                </a:solidFill>
                <a:latin typeface="Arial MT"/>
                <a:cs typeface="Arial MT"/>
              </a:rPr>
              <a:t> </a:t>
            </a:r>
            <a:r>
              <a:rPr sz="1920" dirty="0">
                <a:solidFill>
                  <a:srgbClr val="7E7E7E"/>
                </a:solidFill>
                <a:latin typeface="Arial MT"/>
                <a:cs typeface="Arial MT"/>
              </a:rPr>
              <a:t>an</a:t>
            </a:r>
            <a:r>
              <a:rPr sz="1920" spc="-30" dirty="0">
                <a:solidFill>
                  <a:srgbClr val="7E7E7E"/>
                </a:solidFill>
                <a:latin typeface="Arial MT"/>
                <a:cs typeface="Arial MT"/>
              </a:rPr>
              <a:t> </a:t>
            </a:r>
            <a:r>
              <a:rPr sz="1920" dirty="0">
                <a:solidFill>
                  <a:srgbClr val="7E7E7E"/>
                </a:solidFill>
                <a:latin typeface="Arial MT"/>
                <a:cs typeface="Arial MT"/>
              </a:rPr>
              <a:t>event</a:t>
            </a:r>
            <a:r>
              <a:rPr sz="1920" spc="-24" dirty="0">
                <a:solidFill>
                  <a:srgbClr val="7E7E7E"/>
                </a:solidFill>
                <a:latin typeface="Arial MT"/>
                <a:cs typeface="Arial MT"/>
              </a:rPr>
              <a:t> </a:t>
            </a:r>
            <a:r>
              <a:rPr sz="1920" dirty="0">
                <a:solidFill>
                  <a:srgbClr val="7E7E7E"/>
                </a:solidFill>
                <a:latin typeface="Arial MT"/>
                <a:cs typeface="Arial MT"/>
              </a:rPr>
              <a:t>must approach</a:t>
            </a:r>
            <a:r>
              <a:rPr sz="1920" spc="-30" dirty="0">
                <a:solidFill>
                  <a:srgbClr val="7E7E7E"/>
                </a:solidFill>
                <a:latin typeface="Arial MT"/>
                <a:cs typeface="Arial MT"/>
              </a:rPr>
              <a:t> </a:t>
            </a:r>
            <a:r>
              <a:rPr sz="1920" dirty="0">
                <a:solidFill>
                  <a:srgbClr val="7E7E7E"/>
                </a:solidFill>
                <a:latin typeface="Arial MT"/>
                <a:cs typeface="Arial MT"/>
              </a:rPr>
              <a:t>0</a:t>
            </a:r>
            <a:r>
              <a:rPr sz="1920" spc="-24" dirty="0">
                <a:solidFill>
                  <a:srgbClr val="7E7E7E"/>
                </a:solidFill>
                <a:latin typeface="Arial MT"/>
                <a:cs typeface="Arial MT"/>
              </a:rPr>
              <a:t> </a:t>
            </a:r>
            <a:r>
              <a:rPr sz="1920" dirty="0">
                <a:solidFill>
                  <a:srgbClr val="7E7E7E"/>
                </a:solidFill>
                <a:latin typeface="Arial MT"/>
                <a:cs typeface="Arial MT"/>
              </a:rPr>
              <a:t>and</a:t>
            </a:r>
            <a:r>
              <a:rPr sz="1920" spc="-18" dirty="0">
                <a:solidFill>
                  <a:srgbClr val="7E7E7E"/>
                </a:solidFill>
                <a:latin typeface="Arial MT"/>
                <a:cs typeface="Arial MT"/>
              </a:rPr>
              <a:t> </a:t>
            </a:r>
            <a:r>
              <a:rPr sz="1920" dirty="0">
                <a:solidFill>
                  <a:srgbClr val="7E7E7E"/>
                </a:solidFill>
                <a:latin typeface="Arial MT"/>
                <a:cs typeface="Arial MT"/>
              </a:rPr>
              <a:t>1,</a:t>
            </a:r>
            <a:r>
              <a:rPr sz="1920" spc="-12" dirty="0">
                <a:solidFill>
                  <a:srgbClr val="7E7E7E"/>
                </a:solidFill>
                <a:latin typeface="Arial MT"/>
                <a:cs typeface="Arial MT"/>
              </a:rPr>
              <a:t> </a:t>
            </a:r>
            <a:r>
              <a:rPr sz="1920" dirty="0">
                <a:solidFill>
                  <a:srgbClr val="7E7E7E"/>
                </a:solidFill>
                <a:latin typeface="Arial MT"/>
                <a:cs typeface="Arial MT"/>
              </a:rPr>
              <a:t>but</a:t>
            </a:r>
            <a:r>
              <a:rPr sz="1920" spc="-24" dirty="0">
                <a:solidFill>
                  <a:srgbClr val="7E7E7E"/>
                </a:solidFill>
                <a:latin typeface="Arial MT"/>
                <a:cs typeface="Arial MT"/>
              </a:rPr>
              <a:t> </a:t>
            </a:r>
            <a:r>
              <a:rPr sz="1920" spc="-12" dirty="0">
                <a:solidFill>
                  <a:srgbClr val="7E7E7E"/>
                </a:solidFill>
                <a:latin typeface="Arial MT"/>
                <a:cs typeface="Arial MT"/>
              </a:rPr>
              <a:t>never </a:t>
            </a:r>
            <a:r>
              <a:rPr sz="1920" dirty="0">
                <a:solidFill>
                  <a:srgbClr val="7E7E7E"/>
                </a:solidFill>
                <a:latin typeface="Arial MT"/>
                <a:cs typeface="Arial MT"/>
              </a:rPr>
              <a:t>falls</a:t>
            </a:r>
            <a:r>
              <a:rPr sz="1920" spc="-42" dirty="0">
                <a:solidFill>
                  <a:srgbClr val="7E7E7E"/>
                </a:solidFill>
                <a:latin typeface="Arial MT"/>
                <a:cs typeface="Arial MT"/>
              </a:rPr>
              <a:t> </a:t>
            </a:r>
            <a:r>
              <a:rPr sz="1920" dirty="0">
                <a:solidFill>
                  <a:srgbClr val="7E7E7E"/>
                </a:solidFill>
                <a:latin typeface="Arial MT"/>
                <a:cs typeface="Arial MT"/>
              </a:rPr>
              <a:t>outside</a:t>
            </a:r>
            <a:r>
              <a:rPr sz="1920" spc="-48" dirty="0">
                <a:solidFill>
                  <a:srgbClr val="7E7E7E"/>
                </a:solidFill>
                <a:latin typeface="Arial MT"/>
                <a:cs typeface="Arial MT"/>
              </a:rPr>
              <a:t> </a:t>
            </a:r>
            <a:r>
              <a:rPr sz="1920" dirty="0">
                <a:solidFill>
                  <a:srgbClr val="7E7E7E"/>
                </a:solidFill>
                <a:latin typeface="Arial MT"/>
                <a:cs typeface="Arial MT"/>
              </a:rPr>
              <a:t>these</a:t>
            </a:r>
            <a:r>
              <a:rPr sz="1920" spc="-36" dirty="0">
                <a:solidFill>
                  <a:srgbClr val="7E7E7E"/>
                </a:solidFill>
                <a:latin typeface="Arial MT"/>
                <a:cs typeface="Arial MT"/>
              </a:rPr>
              <a:t> </a:t>
            </a:r>
            <a:r>
              <a:rPr sz="1920" spc="-12" dirty="0">
                <a:solidFill>
                  <a:srgbClr val="7E7E7E"/>
                </a:solidFill>
                <a:latin typeface="Arial MT"/>
                <a:cs typeface="Arial MT"/>
              </a:rPr>
              <a:t>limits.</a:t>
            </a:r>
            <a:endParaRPr sz="1920">
              <a:latin typeface="Arial MT"/>
              <a:cs typeface="Arial MT"/>
            </a:endParaRPr>
          </a:p>
        </p:txBody>
      </p:sp>
      <p:grpSp>
        <p:nvGrpSpPr>
          <p:cNvPr id="12" name="object 12"/>
          <p:cNvGrpSpPr/>
          <p:nvPr/>
        </p:nvGrpSpPr>
        <p:grpSpPr>
          <a:xfrm>
            <a:off x="4105657" y="4470501"/>
            <a:ext cx="5586222" cy="3102102"/>
            <a:chOff x="1897380" y="3725417"/>
            <a:chExt cx="4655185" cy="2585085"/>
          </a:xfrm>
        </p:grpSpPr>
        <p:pic>
          <p:nvPicPr>
            <p:cNvPr id="13" name="object 13"/>
            <p:cNvPicPr/>
            <p:nvPr/>
          </p:nvPicPr>
          <p:blipFill>
            <a:blip r:embed="rId3" cstate="print"/>
            <a:stretch>
              <a:fillRect/>
            </a:stretch>
          </p:blipFill>
          <p:spPr>
            <a:xfrm>
              <a:off x="1897380" y="3725417"/>
              <a:ext cx="4655057" cy="2584703"/>
            </a:xfrm>
            <a:prstGeom prst="rect">
              <a:avLst/>
            </a:prstGeom>
          </p:spPr>
        </p:pic>
        <p:sp>
          <p:nvSpPr>
            <p:cNvPr id="14" name="object 14"/>
            <p:cNvSpPr/>
            <p:nvPr/>
          </p:nvSpPr>
          <p:spPr>
            <a:xfrm>
              <a:off x="3935349" y="4009262"/>
              <a:ext cx="580390" cy="1918335"/>
            </a:xfrm>
            <a:custGeom>
              <a:avLst/>
              <a:gdLst/>
              <a:ahLst/>
              <a:cxnLst/>
              <a:rect l="l" t="t" r="r" b="b"/>
              <a:pathLst>
                <a:path w="580389" h="1918335">
                  <a:moveTo>
                    <a:pt x="0" y="958976"/>
                  </a:moveTo>
                  <a:lnTo>
                    <a:pt x="795" y="887407"/>
                  </a:lnTo>
                  <a:lnTo>
                    <a:pt x="3143" y="817266"/>
                  </a:lnTo>
                  <a:lnTo>
                    <a:pt x="6989" y="748739"/>
                  </a:lnTo>
                  <a:lnTo>
                    <a:pt x="12275" y="682011"/>
                  </a:lnTo>
                  <a:lnTo>
                    <a:pt x="18946" y="617269"/>
                  </a:lnTo>
                  <a:lnTo>
                    <a:pt x="26947" y="554696"/>
                  </a:lnTo>
                  <a:lnTo>
                    <a:pt x="36220" y="494479"/>
                  </a:lnTo>
                  <a:lnTo>
                    <a:pt x="46710" y="436804"/>
                  </a:lnTo>
                  <a:lnTo>
                    <a:pt x="58360" y="381854"/>
                  </a:lnTo>
                  <a:lnTo>
                    <a:pt x="71116" y="329817"/>
                  </a:lnTo>
                  <a:lnTo>
                    <a:pt x="84920" y="280877"/>
                  </a:lnTo>
                  <a:lnTo>
                    <a:pt x="99716" y="235220"/>
                  </a:lnTo>
                  <a:lnTo>
                    <a:pt x="115449" y="193032"/>
                  </a:lnTo>
                  <a:lnTo>
                    <a:pt x="132063" y="154497"/>
                  </a:lnTo>
                  <a:lnTo>
                    <a:pt x="149501" y="119801"/>
                  </a:lnTo>
                  <a:lnTo>
                    <a:pt x="186625" y="62668"/>
                  </a:lnTo>
                  <a:lnTo>
                    <a:pt x="226375" y="23116"/>
                  </a:lnTo>
                  <a:lnTo>
                    <a:pt x="268301" y="2630"/>
                  </a:lnTo>
                  <a:lnTo>
                    <a:pt x="289941" y="0"/>
                  </a:lnTo>
                  <a:lnTo>
                    <a:pt x="311580" y="2630"/>
                  </a:lnTo>
                  <a:lnTo>
                    <a:pt x="353506" y="23116"/>
                  </a:lnTo>
                  <a:lnTo>
                    <a:pt x="393256" y="62668"/>
                  </a:lnTo>
                  <a:lnTo>
                    <a:pt x="430380" y="119801"/>
                  </a:lnTo>
                  <a:lnTo>
                    <a:pt x="447818" y="154497"/>
                  </a:lnTo>
                  <a:lnTo>
                    <a:pt x="464432" y="193032"/>
                  </a:lnTo>
                  <a:lnTo>
                    <a:pt x="480165" y="235220"/>
                  </a:lnTo>
                  <a:lnTo>
                    <a:pt x="494961" y="280877"/>
                  </a:lnTo>
                  <a:lnTo>
                    <a:pt x="508765" y="329817"/>
                  </a:lnTo>
                  <a:lnTo>
                    <a:pt x="521521" y="381854"/>
                  </a:lnTo>
                  <a:lnTo>
                    <a:pt x="533171" y="436804"/>
                  </a:lnTo>
                  <a:lnTo>
                    <a:pt x="543661" y="494479"/>
                  </a:lnTo>
                  <a:lnTo>
                    <a:pt x="552934" y="554696"/>
                  </a:lnTo>
                  <a:lnTo>
                    <a:pt x="560935" y="617269"/>
                  </a:lnTo>
                  <a:lnTo>
                    <a:pt x="567606" y="682011"/>
                  </a:lnTo>
                  <a:lnTo>
                    <a:pt x="572892" y="748739"/>
                  </a:lnTo>
                  <a:lnTo>
                    <a:pt x="576738" y="817266"/>
                  </a:lnTo>
                  <a:lnTo>
                    <a:pt x="579086" y="887407"/>
                  </a:lnTo>
                  <a:lnTo>
                    <a:pt x="579882" y="958976"/>
                  </a:lnTo>
                  <a:lnTo>
                    <a:pt x="579086" y="1030546"/>
                  </a:lnTo>
                  <a:lnTo>
                    <a:pt x="576738" y="1100687"/>
                  </a:lnTo>
                  <a:lnTo>
                    <a:pt x="572892" y="1169214"/>
                  </a:lnTo>
                  <a:lnTo>
                    <a:pt x="567606" y="1235942"/>
                  </a:lnTo>
                  <a:lnTo>
                    <a:pt x="560935" y="1300684"/>
                  </a:lnTo>
                  <a:lnTo>
                    <a:pt x="552934" y="1363257"/>
                  </a:lnTo>
                  <a:lnTo>
                    <a:pt x="543661" y="1423474"/>
                  </a:lnTo>
                  <a:lnTo>
                    <a:pt x="533171" y="1481149"/>
                  </a:lnTo>
                  <a:lnTo>
                    <a:pt x="521521" y="1536099"/>
                  </a:lnTo>
                  <a:lnTo>
                    <a:pt x="508765" y="1588136"/>
                  </a:lnTo>
                  <a:lnTo>
                    <a:pt x="494961" y="1637076"/>
                  </a:lnTo>
                  <a:lnTo>
                    <a:pt x="480165" y="1682733"/>
                  </a:lnTo>
                  <a:lnTo>
                    <a:pt x="464432" y="1724921"/>
                  </a:lnTo>
                  <a:lnTo>
                    <a:pt x="447818" y="1763456"/>
                  </a:lnTo>
                  <a:lnTo>
                    <a:pt x="430380" y="1798152"/>
                  </a:lnTo>
                  <a:lnTo>
                    <a:pt x="393256" y="1855285"/>
                  </a:lnTo>
                  <a:lnTo>
                    <a:pt x="353506" y="1894837"/>
                  </a:lnTo>
                  <a:lnTo>
                    <a:pt x="311580" y="1915323"/>
                  </a:lnTo>
                  <a:lnTo>
                    <a:pt x="289941" y="1917953"/>
                  </a:lnTo>
                  <a:lnTo>
                    <a:pt x="268301" y="1915323"/>
                  </a:lnTo>
                  <a:lnTo>
                    <a:pt x="226375" y="1894837"/>
                  </a:lnTo>
                  <a:lnTo>
                    <a:pt x="186625" y="1855285"/>
                  </a:lnTo>
                  <a:lnTo>
                    <a:pt x="149501" y="1798152"/>
                  </a:lnTo>
                  <a:lnTo>
                    <a:pt x="132063" y="1763456"/>
                  </a:lnTo>
                  <a:lnTo>
                    <a:pt x="115449" y="1724921"/>
                  </a:lnTo>
                  <a:lnTo>
                    <a:pt x="99716" y="1682733"/>
                  </a:lnTo>
                  <a:lnTo>
                    <a:pt x="84920" y="1637076"/>
                  </a:lnTo>
                  <a:lnTo>
                    <a:pt x="71116" y="1588136"/>
                  </a:lnTo>
                  <a:lnTo>
                    <a:pt x="58360" y="1536099"/>
                  </a:lnTo>
                  <a:lnTo>
                    <a:pt x="46710" y="1481149"/>
                  </a:lnTo>
                  <a:lnTo>
                    <a:pt x="36220" y="1423474"/>
                  </a:lnTo>
                  <a:lnTo>
                    <a:pt x="26947" y="1363257"/>
                  </a:lnTo>
                  <a:lnTo>
                    <a:pt x="18946" y="1300684"/>
                  </a:lnTo>
                  <a:lnTo>
                    <a:pt x="12275" y="1235942"/>
                  </a:lnTo>
                  <a:lnTo>
                    <a:pt x="6989" y="1169214"/>
                  </a:lnTo>
                  <a:lnTo>
                    <a:pt x="3143" y="1100687"/>
                  </a:lnTo>
                  <a:lnTo>
                    <a:pt x="795" y="1030546"/>
                  </a:lnTo>
                  <a:lnTo>
                    <a:pt x="0" y="958976"/>
                  </a:lnTo>
                  <a:close/>
                </a:path>
              </a:pathLst>
            </a:custGeom>
            <a:ln w="25400">
              <a:solidFill>
                <a:srgbClr val="C00000"/>
              </a:solidFill>
            </a:ln>
          </p:spPr>
          <p:txBody>
            <a:bodyPr wrap="square" lIns="0" tIns="0" rIns="0" bIns="0" rtlCol="0"/>
            <a:lstStyle/>
            <a:p>
              <a:endParaRPr sz="2160"/>
            </a:p>
          </p:txBody>
        </p:sp>
      </p:grpSp>
      <p:sp>
        <p:nvSpPr>
          <p:cNvPr id="15" name="object 15"/>
          <p:cNvSpPr txBox="1"/>
          <p:nvPr/>
        </p:nvSpPr>
        <p:spPr>
          <a:xfrm>
            <a:off x="7775599" y="5777636"/>
            <a:ext cx="1917192" cy="300852"/>
          </a:xfrm>
          <a:prstGeom prst="rect">
            <a:avLst/>
          </a:prstGeom>
          <a:ln w="9525">
            <a:solidFill>
              <a:srgbClr val="C00000"/>
            </a:solidFill>
          </a:ln>
        </p:spPr>
        <p:txBody>
          <a:bodyPr vert="horz" wrap="square" lIns="0" tIns="41910" rIns="0" bIns="0" rtlCol="0">
            <a:spAutoFit/>
          </a:bodyPr>
          <a:lstStyle/>
          <a:p>
            <a:pPr marL="108966">
              <a:spcBef>
                <a:spcPts val="330"/>
              </a:spcBef>
            </a:pPr>
            <a:r>
              <a:rPr sz="1680" dirty="0">
                <a:solidFill>
                  <a:srgbClr val="7E7E7E"/>
                </a:solidFill>
                <a:latin typeface="Arial MT"/>
                <a:cs typeface="Arial MT"/>
              </a:rPr>
              <a:t>midrange</a:t>
            </a:r>
            <a:r>
              <a:rPr sz="1680" spc="-54" dirty="0">
                <a:solidFill>
                  <a:srgbClr val="7E7E7E"/>
                </a:solidFill>
                <a:latin typeface="Arial MT"/>
                <a:cs typeface="Arial MT"/>
              </a:rPr>
              <a:t> </a:t>
            </a:r>
            <a:r>
              <a:rPr sz="1680" dirty="0">
                <a:solidFill>
                  <a:srgbClr val="7E7E7E"/>
                </a:solidFill>
                <a:latin typeface="Arial MT"/>
                <a:cs typeface="Arial MT"/>
              </a:rPr>
              <a:t>is</a:t>
            </a:r>
            <a:r>
              <a:rPr sz="1680" spc="-12" dirty="0">
                <a:solidFill>
                  <a:srgbClr val="7E7E7E"/>
                </a:solidFill>
                <a:latin typeface="Arial MT"/>
                <a:cs typeface="Arial MT"/>
              </a:rPr>
              <a:t> linear</a:t>
            </a:r>
            <a:endParaRPr sz="1680">
              <a:latin typeface="Arial MT"/>
              <a:cs typeface="Arial MT"/>
            </a:endParaRPr>
          </a:p>
        </p:txBody>
      </p:sp>
      <p:sp>
        <p:nvSpPr>
          <p:cNvPr id="16" name="object 16"/>
          <p:cNvSpPr txBox="1"/>
          <p:nvPr/>
        </p:nvSpPr>
        <p:spPr>
          <a:xfrm>
            <a:off x="8877452" y="4531308"/>
            <a:ext cx="1357884" cy="310854"/>
          </a:xfrm>
          <a:prstGeom prst="rect">
            <a:avLst/>
          </a:prstGeom>
          <a:ln w="9525">
            <a:solidFill>
              <a:srgbClr val="C00000"/>
            </a:solidFill>
          </a:ln>
        </p:spPr>
        <p:txBody>
          <a:bodyPr vert="horz" wrap="square" lIns="0" tIns="51816" rIns="0" bIns="0" rtlCol="0">
            <a:spAutoFit/>
          </a:bodyPr>
          <a:lstStyle/>
          <a:p>
            <a:pPr marL="216408">
              <a:spcBef>
                <a:spcPts val="408"/>
              </a:spcBef>
            </a:pPr>
            <a:r>
              <a:rPr sz="1680" spc="-12" dirty="0">
                <a:solidFill>
                  <a:srgbClr val="7E7E7E"/>
                </a:solidFill>
                <a:latin typeface="Arial MT"/>
                <a:cs typeface="Arial MT"/>
              </a:rPr>
              <a:t>asymptotic</a:t>
            </a:r>
            <a:endParaRPr sz="1680">
              <a:latin typeface="Arial MT"/>
              <a:cs typeface="Arial MT"/>
            </a:endParaRPr>
          </a:p>
        </p:txBody>
      </p:sp>
      <p:sp>
        <p:nvSpPr>
          <p:cNvPr id="17" name="object 17"/>
          <p:cNvSpPr txBox="1"/>
          <p:nvPr/>
        </p:nvSpPr>
        <p:spPr>
          <a:xfrm>
            <a:off x="3159710" y="6739585"/>
            <a:ext cx="1366266" cy="311624"/>
          </a:xfrm>
          <a:prstGeom prst="rect">
            <a:avLst/>
          </a:prstGeom>
          <a:ln w="9525">
            <a:solidFill>
              <a:srgbClr val="C00000"/>
            </a:solidFill>
          </a:ln>
        </p:spPr>
        <p:txBody>
          <a:bodyPr vert="horz" wrap="square" lIns="0" tIns="52578" rIns="0" bIns="0" rtlCol="0">
            <a:spAutoFit/>
          </a:bodyPr>
          <a:lstStyle/>
          <a:p>
            <a:pPr marL="216408">
              <a:spcBef>
                <a:spcPts val="414"/>
              </a:spcBef>
            </a:pPr>
            <a:r>
              <a:rPr sz="1680" spc="-12" dirty="0">
                <a:solidFill>
                  <a:srgbClr val="7E7E7E"/>
                </a:solidFill>
                <a:latin typeface="Arial MT"/>
                <a:cs typeface="Arial MT"/>
              </a:rPr>
              <a:t>asymptotic</a:t>
            </a:r>
            <a:endParaRPr sz="1680">
              <a:latin typeface="Arial MT"/>
              <a:cs typeface="Arial MT"/>
            </a:endParaRPr>
          </a:p>
        </p:txBody>
      </p:sp>
      <p:grpSp>
        <p:nvGrpSpPr>
          <p:cNvPr id="18" name="object 18"/>
          <p:cNvGrpSpPr/>
          <p:nvPr/>
        </p:nvGrpSpPr>
        <p:grpSpPr>
          <a:xfrm>
            <a:off x="4525823" y="4721200"/>
            <a:ext cx="4359402" cy="2250947"/>
            <a:chOff x="2247519" y="3934333"/>
            <a:chExt cx="3632835" cy="1875789"/>
          </a:xfrm>
        </p:grpSpPr>
        <p:sp>
          <p:nvSpPr>
            <p:cNvPr id="19" name="object 19"/>
            <p:cNvSpPr/>
            <p:nvPr/>
          </p:nvSpPr>
          <p:spPr>
            <a:xfrm>
              <a:off x="4578734" y="4968621"/>
              <a:ext cx="377190" cy="0"/>
            </a:xfrm>
            <a:custGeom>
              <a:avLst/>
              <a:gdLst/>
              <a:ahLst/>
              <a:cxnLst/>
              <a:rect l="l" t="t" r="r" b="b"/>
              <a:pathLst>
                <a:path w="377189">
                  <a:moveTo>
                    <a:pt x="376986" y="0"/>
                  </a:moveTo>
                  <a:lnTo>
                    <a:pt x="0" y="0"/>
                  </a:lnTo>
                </a:path>
              </a:pathLst>
            </a:custGeom>
            <a:ln w="12700">
              <a:solidFill>
                <a:srgbClr val="291C5B"/>
              </a:solidFill>
            </a:ln>
          </p:spPr>
          <p:txBody>
            <a:bodyPr wrap="square" lIns="0" tIns="0" rIns="0" bIns="0" rtlCol="0"/>
            <a:lstStyle/>
            <a:p>
              <a:endParaRPr sz="2160"/>
            </a:p>
          </p:txBody>
        </p:sp>
        <p:sp>
          <p:nvSpPr>
            <p:cNvPr id="20" name="object 20"/>
            <p:cNvSpPr/>
            <p:nvPr/>
          </p:nvSpPr>
          <p:spPr>
            <a:xfrm>
              <a:off x="4515228" y="4930518"/>
              <a:ext cx="76200" cy="76200"/>
            </a:xfrm>
            <a:custGeom>
              <a:avLst/>
              <a:gdLst/>
              <a:ahLst/>
              <a:cxnLst/>
              <a:rect l="l" t="t" r="r" b="b"/>
              <a:pathLst>
                <a:path w="76200" h="76200">
                  <a:moveTo>
                    <a:pt x="76200" y="0"/>
                  </a:moveTo>
                  <a:lnTo>
                    <a:pt x="0" y="38100"/>
                  </a:lnTo>
                  <a:lnTo>
                    <a:pt x="76200" y="76200"/>
                  </a:lnTo>
                  <a:lnTo>
                    <a:pt x="76200" y="0"/>
                  </a:lnTo>
                  <a:close/>
                </a:path>
              </a:pathLst>
            </a:custGeom>
            <a:solidFill>
              <a:srgbClr val="291C5B"/>
            </a:solidFill>
          </p:spPr>
          <p:txBody>
            <a:bodyPr wrap="square" lIns="0" tIns="0" rIns="0" bIns="0" rtlCol="0"/>
            <a:lstStyle/>
            <a:p>
              <a:endParaRPr sz="2160"/>
            </a:p>
          </p:txBody>
        </p:sp>
        <p:sp>
          <p:nvSpPr>
            <p:cNvPr id="21" name="object 21"/>
            <p:cNvSpPr/>
            <p:nvPr/>
          </p:nvSpPr>
          <p:spPr>
            <a:xfrm>
              <a:off x="5283227" y="3940683"/>
              <a:ext cx="591185" cy="62230"/>
            </a:xfrm>
            <a:custGeom>
              <a:avLst/>
              <a:gdLst/>
              <a:ahLst/>
              <a:cxnLst/>
              <a:rect l="l" t="t" r="r" b="b"/>
              <a:pathLst>
                <a:path w="591185" h="62229">
                  <a:moveTo>
                    <a:pt x="590626" y="0"/>
                  </a:moveTo>
                  <a:lnTo>
                    <a:pt x="0" y="62039"/>
                  </a:lnTo>
                </a:path>
              </a:pathLst>
            </a:custGeom>
            <a:ln w="12700">
              <a:solidFill>
                <a:srgbClr val="000000"/>
              </a:solidFill>
            </a:ln>
          </p:spPr>
          <p:txBody>
            <a:bodyPr wrap="square" lIns="0" tIns="0" rIns="0" bIns="0" rtlCol="0"/>
            <a:lstStyle/>
            <a:p>
              <a:endParaRPr sz="2160"/>
            </a:p>
          </p:txBody>
        </p:sp>
        <p:sp>
          <p:nvSpPr>
            <p:cNvPr id="22" name="object 22"/>
            <p:cNvSpPr/>
            <p:nvPr/>
          </p:nvSpPr>
          <p:spPr>
            <a:xfrm>
              <a:off x="5220074" y="3963506"/>
              <a:ext cx="80010" cy="76200"/>
            </a:xfrm>
            <a:custGeom>
              <a:avLst/>
              <a:gdLst/>
              <a:ahLst/>
              <a:cxnLst/>
              <a:rect l="l" t="t" r="r" b="b"/>
              <a:pathLst>
                <a:path w="80010" h="76200">
                  <a:moveTo>
                    <a:pt x="71805" y="0"/>
                  </a:moveTo>
                  <a:lnTo>
                    <a:pt x="0" y="45859"/>
                  </a:lnTo>
                  <a:lnTo>
                    <a:pt x="79768" y="75780"/>
                  </a:lnTo>
                  <a:lnTo>
                    <a:pt x="71805" y="0"/>
                  </a:lnTo>
                  <a:close/>
                </a:path>
              </a:pathLst>
            </a:custGeom>
            <a:solidFill>
              <a:srgbClr val="000000"/>
            </a:solidFill>
          </p:spPr>
          <p:txBody>
            <a:bodyPr wrap="square" lIns="0" tIns="0" rIns="0" bIns="0" rtlCol="0"/>
            <a:lstStyle/>
            <a:p>
              <a:endParaRPr sz="2160"/>
            </a:p>
          </p:txBody>
        </p:sp>
        <p:sp>
          <p:nvSpPr>
            <p:cNvPr id="23" name="object 23"/>
            <p:cNvSpPr/>
            <p:nvPr/>
          </p:nvSpPr>
          <p:spPr>
            <a:xfrm>
              <a:off x="2247519" y="5771769"/>
              <a:ext cx="498475" cy="0"/>
            </a:xfrm>
            <a:custGeom>
              <a:avLst/>
              <a:gdLst/>
              <a:ahLst/>
              <a:cxnLst/>
              <a:rect l="l" t="t" r="r" b="b"/>
              <a:pathLst>
                <a:path w="498475">
                  <a:moveTo>
                    <a:pt x="0" y="0"/>
                  </a:moveTo>
                  <a:lnTo>
                    <a:pt x="498005" y="0"/>
                  </a:lnTo>
                </a:path>
              </a:pathLst>
            </a:custGeom>
            <a:ln w="12700">
              <a:solidFill>
                <a:srgbClr val="000000"/>
              </a:solidFill>
            </a:ln>
          </p:spPr>
          <p:txBody>
            <a:bodyPr wrap="square" lIns="0" tIns="0" rIns="0" bIns="0" rtlCol="0"/>
            <a:lstStyle/>
            <a:p>
              <a:endParaRPr sz="2160"/>
            </a:p>
          </p:txBody>
        </p:sp>
        <p:sp>
          <p:nvSpPr>
            <p:cNvPr id="24" name="object 24"/>
            <p:cNvSpPr/>
            <p:nvPr/>
          </p:nvSpPr>
          <p:spPr>
            <a:xfrm>
              <a:off x="2732822" y="5733666"/>
              <a:ext cx="76200" cy="76200"/>
            </a:xfrm>
            <a:custGeom>
              <a:avLst/>
              <a:gdLst/>
              <a:ahLst/>
              <a:cxnLst/>
              <a:rect l="l" t="t" r="r" b="b"/>
              <a:pathLst>
                <a:path w="76200" h="76200">
                  <a:moveTo>
                    <a:pt x="0" y="0"/>
                  </a:moveTo>
                  <a:lnTo>
                    <a:pt x="0" y="76199"/>
                  </a:lnTo>
                  <a:lnTo>
                    <a:pt x="76200" y="38099"/>
                  </a:lnTo>
                  <a:lnTo>
                    <a:pt x="0" y="0"/>
                  </a:lnTo>
                  <a:close/>
                </a:path>
              </a:pathLst>
            </a:custGeom>
            <a:solidFill>
              <a:srgbClr val="000000"/>
            </a:solidFill>
          </p:spPr>
          <p:txBody>
            <a:bodyPr wrap="square" lIns="0" tIns="0" rIns="0" bIns="0" rtlCol="0"/>
            <a:lstStyle/>
            <a:p>
              <a:endParaRPr sz="2160"/>
            </a:p>
          </p:txBody>
        </p:sp>
      </p:grpSp>
      <p:pic>
        <p:nvPicPr>
          <p:cNvPr id="2050" name="Picture 2">
            <a:extLst>
              <a:ext uri="{FF2B5EF4-FFF2-40B4-BE49-F238E27FC236}">
                <a16:creationId xmlns:a16="http://schemas.microsoft.com/office/drawing/2014/main" id="{DCA2E1EF-628A-43E7-D9ED-21588EC0A5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41863" y="5324058"/>
            <a:ext cx="2990850" cy="153352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E363A51B-A954-E42F-B0EA-F9024CE1D335}"/>
              </a:ext>
            </a:extLst>
          </p:cNvPr>
          <p:cNvSpPr txBox="1"/>
          <p:nvPr/>
        </p:nvSpPr>
        <p:spPr>
          <a:xfrm>
            <a:off x="234395" y="118662"/>
            <a:ext cx="7315200" cy="369332"/>
          </a:xfrm>
          <a:prstGeom prst="rect">
            <a:avLst/>
          </a:prstGeom>
          <a:noFill/>
        </p:spPr>
        <p:txBody>
          <a:bodyPr wrap="square">
            <a:spAutoFit/>
          </a:bodyPr>
          <a:lstStyle/>
          <a:p>
            <a:r>
              <a:rPr lang="en-GB" dirty="0"/>
              <a:t>GLM = </a:t>
            </a:r>
            <a:r>
              <a:rPr lang="en-GB" dirty="0" err="1"/>
              <a:t>Distribuición</a:t>
            </a:r>
            <a:r>
              <a:rPr lang="en-GB" dirty="0"/>
              <a:t> Sigmoid &amp; -2LL</a:t>
            </a: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2869581" y="619277"/>
          <a:ext cx="8833102" cy="204216"/>
        </p:xfrm>
        <a:graphic>
          <a:graphicData uri="http://schemas.openxmlformats.org/drawingml/2006/table">
            <a:tbl>
              <a:tblPr firstRow="1" bandRow="1">
                <a:tableStyleId>{2D5ABB26-0587-4C30-8999-92F81FD0307C}</a:tableStyleId>
              </a:tblPr>
              <a:tblGrid>
                <a:gridCol w="1329690">
                  <a:extLst>
                    <a:ext uri="{9D8B030D-6E8A-4147-A177-3AD203B41FA5}">
                      <a16:colId xmlns:a16="http://schemas.microsoft.com/office/drawing/2014/main" val="20000"/>
                    </a:ext>
                  </a:extLst>
                </a:gridCol>
                <a:gridCol w="1395984">
                  <a:extLst>
                    <a:ext uri="{9D8B030D-6E8A-4147-A177-3AD203B41FA5}">
                      <a16:colId xmlns:a16="http://schemas.microsoft.com/office/drawing/2014/main" val="20001"/>
                    </a:ext>
                  </a:extLst>
                </a:gridCol>
                <a:gridCol w="1844040">
                  <a:extLst>
                    <a:ext uri="{9D8B030D-6E8A-4147-A177-3AD203B41FA5}">
                      <a16:colId xmlns:a16="http://schemas.microsoft.com/office/drawing/2014/main" val="20002"/>
                    </a:ext>
                  </a:extLst>
                </a:gridCol>
                <a:gridCol w="1305305">
                  <a:extLst>
                    <a:ext uri="{9D8B030D-6E8A-4147-A177-3AD203B41FA5}">
                      <a16:colId xmlns:a16="http://schemas.microsoft.com/office/drawing/2014/main" val="20003"/>
                    </a:ext>
                  </a:extLst>
                </a:gridCol>
                <a:gridCol w="1805177">
                  <a:extLst>
                    <a:ext uri="{9D8B030D-6E8A-4147-A177-3AD203B41FA5}">
                      <a16:colId xmlns:a16="http://schemas.microsoft.com/office/drawing/2014/main" val="20004"/>
                    </a:ext>
                  </a:extLst>
                </a:gridCol>
                <a:gridCol w="1152906">
                  <a:extLst>
                    <a:ext uri="{9D8B030D-6E8A-4147-A177-3AD203B41FA5}">
                      <a16:colId xmlns:a16="http://schemas.microsoft.com/office/drawing/2014/main" val="20005"/>
                    </a:ext>
                  </a:extLst>
                </a:gridCol>
              </a:tblGrid>
              <a:tr h="204216">
                <a:tc>
                  <a:txBody>
                    <a:bodyPr/>
                    <a:lstStyle/>
                    <a:p>
                      <a:pPr marL="31750">
                        <a:lnSpc>
                          <a:spcPts val="1240"/>
                        </a:lnSpc>
                      </a:pPr>
                      <a:r>
                        <a:rPr sz="1400" spc="-10" dirty="0">
                          <a:solidFill>
                            <a:srgbClr val="4E1750"/>
                          </a:solidFill>
                          <a:latin typeface="Arial MT"/>
                          <a:cs typeface="Arial MT"/>
                        </a:rPr>
                        <a:t>Objectives</a:t>
                      </a:r>
                      <a:endParaRPr sz="1400">
                        <a:latin typeface="Arial MT"/>
                        <a:cs typeface="Arial MT"/>
                      </a:endParaRPr>
                    </a:p>
                  </a:txBody>
                  <a:tcPr marL="0" marR="0" marT="0" marB="0"/>
                </a:tc>
                <a:tc>
                  <a:txBody>
                    <a:bodyPr/>
                    <a:lstStyle/>
                    <a:p>
                      <a:pPr marL="364490">
                        <a:lnSpc>
                          <a:spcPts val="1240"/>
                        </a:lnSpc>
                      </a:pPr>
                      <a:r>
                        <a:rPr sz="1400" spc="-10" dirty="0">
                          <a:solidFill>
                            <a:srgbClr val="4E1750"/>
                          </a:solidFill>
                          <a:latin typeface="Arial MT"/>
                          <a:cs typeface="Arial MT"/>
                        </a:rPr>
                        <a:t>Design</a:t>
                      </a:r>
                      <a:endParaRPr sz="1400">
                        <a:latin typeface="Arial MT"/>
                        <a:cs typeface="Arial MT"/>
                      </a:endParaRPr>
                    </a:p>
                  </a:txBody>
                  <a:tcPr marL="0" marR="0" marT="0" marB="0"/>
                </a:tc>
                <a:tc>
                  <a:txBody>
                    <a:bodyPr/>
                    <a:lstStyle/>
                    <a:p>
                      <a:pPr marL="324485">
                        <a:lnSpc>
                          <a:spcPts val="1240"/>
                        </a:lnSpc>
                      </a:pPr>
                      <a:r>
                        <a:rPr sz="1400" spc="-10" dirty="0">
                          <a:solidFill>
                            <a:srgbClr val="4E1750"/>
                          </a:solidFill>
                          <a:latin typeface="Arial MT"/>
                          <a:cs typeface="Arial MT"/>
                        </a:rPr>
                        <a:t>Assumptions</a:t>
                      </a:r>
                      <a:endParaRPr sz="1400">
                        <a:latin typeface="Arial MT"/>
                        <a:cs typeface="Arial MT"/>
                      </a:endParaRPr>
                    </a:p>
                  </a:txBody>
                  <a:tcPr marL="0" marR="0" marT="0" marB="0"/>
                </a:tc>
                <a:tc>
                  <a:txBody>
                    <a:bodyPr/>
                    <a:lstStyle/>
                    <a:p>
                      <a:pPr marL="339090">
                        <a:lnSpc>
                          <a:spcPts val="1240"/>
                        </a:lnSpc>
                      </a:pPr>
                      <a:r>
                        <a:rPr sz="1400" spc="-10" dirty="0">
                          <a:solidFill>
                            <a:srgbClr val="4E1750"/>
                          </a:solidFill>
                          <a:latin typeface="Arial MT"/>
                          <a:cs typeface="Arial MT"/>
                        </a:rPr>
                        <a:t>Model</a:t>
                      </a:r>
                      <a:endParaRPr sz="1400">
                        <a:latin typeface="Arial MT"/>
                        <a:cs typeface="Arial MT"/>
                      </a:endParaRPr>
                    </a:p>
                  </a:txBody>
                  <a:tcPr marL="0" marR="0" marT="0" marB="0"/>
                </a:tc>
                <a:tc>
                  <a:txBody>
                    <a:bodyPr/>
                    <a:lstStyle/>
                    <a:p>
                      <a:pPr marL="332740">
                        <a:lnSpc>
                          <a:spcPts val="1240"/>
                        </a:lnSpc>
                      </a:pPr>
                      <a:r>
                        <a:rPr sz="1400" spc="-10" dirty="0">
                          <a:solidFill>
                            <a:srgbClr val="4E1750"/>
                          </a:solidFill>
                          <a:latin typeface="Arial MT"/>
                          <a:cs typeface="Arial MT"/>
                        </a:rPr>
                        <a:t>Interpretation</a:t>
                      </a:r>
                      <a:endParaRPr sz="1400">
                        <a:latin typeface="Arial MT"/>
                        <a:cs typeface="Arial MT"/>
                      </a:endParaRPr>
                    </a:p>
                  </a:txBody>
                  <a:tcPr marL="0" marR="0" marT="0" marB="0"/>
                </a:tc>
                <a:tc>
                  <a:txBody>
                    <a:bodyPr/>
                    <a:lstStyle/>
                    <a:p>
                      <a:pPr marL="271780">
                        <a:lnSpc>
                          <a:spcPts val="1240"/>
                        </a:lnSpc>
                      </a:pPr>
                      <a:r>
                        <a:rPr sz="1400" spc="-10" dirty="0">
                          <a:solidFill>
                            <a:srgbClr val="4E1750"/>
                          </a:solidFill>
                          <a:latin typeface="Arial MT"/>
                          <a:cs typeface="Arial MT"/>
                        </a:rPr>
                        <a:t>Validation</a:t>
                      </a:r>
                      <a:endParaRPr sz="1400">
                        <a:latin typeface="Arial MT"/>
                        <a:cs typeface="Arial MT"/>
                      </a:endParaRPr>
                    </a:p>
                  </a:txBody>
                  <a:tcPr marL="0" marR="0" marT="0" marB="0"/>
                </a:tc>
                <a:extLst>
                  <a:ext uri="{0D108BD9-81ED-4DB2-BD59-A6C34878D82A}">
                    <a16:rowId xmlns:a16="http://schemas.microsoft.com/office/drawing/2014/main" val="10000"/>
                  </a:ext>
                </a:extLst>
              </a:tr>
            </a:tbl>
          </a:graphicData>
        </a:graphic>
      </p:graphicFrame>
      <p:sp>
        <p:nvSpPr>
          <p:cNvPr id="3" name="object 3"/>
          <p:cNvSpPr/>
          <p:nvPr/>
        </p:nvSpPr>
        <p:spPr>
          <a:xfrm>
            <a:off x="7636611" y="399136"/>
            <a:ext cx="912114" cy="0"/>
          </a:xfrm>
          <a:custGeom>
            <a:avLst/>
            <a:gdLst/>
            <a:ahLst/>
            <a:cxnLst/>
            <a:rect l="l" t="t" r="r" b="b"/>
            <a:pathLst>
              <a:path w="760095">
                <a:moveTo>
                  <a:pt x="0" y="0"/>
                </a:moveTo>
                <a:lnTo>
                  <a:pt x="760018" y="0"/>
                </a:lnTo>
              </a:path>
            </a:pathLst>
          </a:custGeom>
          <a:ln w="57150">
            <a:solidFill>
              <a:srgbClr val="752477"/>
            </a:solidFill>
          </a:ln>
        </p:spPr>
        <p:txBody>
          <a:bodyPr wrap="square" lIns="0" tIns="0" rIns="0" bIns="0" rtlCol="0"/>
          <a:lstStyle/>
          <a:p>
            <a:endParaRPr sz="2160"/>
          </a:p>
        </p:txBody>
      </p:sp>
      <p:sp>
        <p:nvSpPr>
          <p:cNvPr id="4" name="object 4"/>
          <p:cNvSpPr txBox="1">
            <a:spLocks noGrp="1"/>
          </p:cNvSpPr>
          <p:nvPr>
            <p:ph type="title"/>
          </p:nvPr>
        </p:nvSpPr>
        <p:spPr>
          <a:xfrm>
            <a:off x="2682010" y="1498917"/>
            <a:ext cx="7885176" cy="383951"/>
          </a:xfrm>
          <a:prstGeom prst="rect">
            <a:avLst/>
          </a:prstGeom>
        </p:spPr>
        <p:txBody>
          <a:bodyPr vert="horz" wrap="square" lIns="0" tIns="14478" rIns="0" bIns="0" rtlCol="0">
            <a:spAutoFit/>
          </a:bodyPr>
          <a:lstStyle/>
          <a:p>
            <a:pPr marL="15240">
              <a:spcBef>
                <a:spcPts val="114"/>
              </a:spcBef>
            </a:pPr>
            <a:r>
              <a:rPr dirty="0"/>
              <a:t>Logistic</a:t>
            </a:r>
            <a:r>
              <a:rPr spc="-120" dirty="0"/>
              <a:t> </a:t>
            </a:r>
            <a:r>
              <a:rPr dirty="0"/>
              <a:t>Regression:</a:t>
            </a:r>
            <a:r>
              <a:rPr spc="-108" dirty="0"/>
              <a:t> </a:t>
            </a:r>
            <a:r>
              <a:rPr dirty="0"/>
              <a:t>Transforming</a:t>
            </a:r>
            <a:r>
              <a:rPr spc="-126" dirty="0"/>
              <a:t> </a:t>
            </a:r>
            <a:r>
              <a:rPr dirty="0"/>
              <a:t>the</a:t>
            </a:r>
            <a:r>
              <a:rPr spc="-132" dirty="0"/>
              <a:t> </a:t>
            </a:r>
            <a:r>
              <a:rPr dirty="0"/>
              <a:t>dependent</a:t>
            </a:r>
            <a:r>
              <a:rPr spc="-114" dirty="0"/>
              <a:t> </a:t>
            </a:r>
            <a:r>
              <a:rPr spc="-12" dirty="0"/>
              <a:t>Variable</a:t>
            </a:r>
          </a:p>
        </p:txBody>
      </p:sp>
      <p:grpSp>
        <p:nvGrpSpPr>
          <p:cNvPr id="5" name="object 5"/>
          <p:cNvGrpSpPr/>
          <p:nvPr/>
        </p:nvGrpSpPr>
        <p:grpSpPr>
          <a:xfrm>
            <a:off x="2491740" y="1413662"/>
            <a:ext cx="9249156" cy="129540"/>
            <a:chOff x="552450" y="1178052"/>
            <a:chExt cx="7707630" cy="107950"/>
          </a:xfrm>
        </p:grpSpPr>
        <p:pic>
          <p:nvPicPr>
            <p:cNvPr id="6" name="object 6"/>
            <p:cNvPicPr/>
            <p:nvPr/>
          </p:nvPicPr>
          <p:blipFill>
            <a:blip r:embed="rId2" cstate="print"/>
            <a:stretch>
              <a:fillRect/>
            </a:stretch>
          </p:blipFill>
          <p:spPr>
            <a:xfrm>
              <a:off x="552450" y="1178052"/>
              <a:ext cx="7707629" cy="107441"/>
            </a:xfrm>
            <a:prstGeom prst="rect">
              <a:avLst/>
            </a:prstGeom>
          </p:spPr>
        </p:pic>
        <p:sp>
          <p:nvSpPr>
            <p:cNvPr id="7" name="object 7"/>
            <p:cNvSpPr/>
            <p:nvPr/>
          </p:nvSpPr>
          <p:spPr>
            <a:xfrm>
              <a:off x="593978" y="1211961"/>
              <a:ext cx="7612380" cy="0"/>
            </a:xfrm>
            <a:custGeom>
              <a:avLst/>
              <a:gdLst/>
              <a:ahLst/>
              <a:cxnLst/>
              <a:rect l="l" t="t" r="r" b="b"/>
              <a:pathLst>
                <a:path w="7612380">
                  <a:moveTo>
                    <a:pt x="0" y="0"/>
                  </a:moveTo>
                  <a:lnTo>
                    <a:pt x="7612087" y="0"/>
                  </a:lnTo>
                </a:path>
              </a:pathLst>
            </a:custGeom>
            <a:ln w="25400">
              <a:solidFill>
                <a:srgbClr val="752477"/>
              </a:solidFill>
            </a:ln>
          </p:spPr>
          <p:txBody>
            <a:bodyPr wrap="square" lIns="0" tIns="0" rIns="0" bIns="0" rtlCol="0"/>
            <a:lstStyle/>
            <a:p>
              <a:endParaRPr sz="2160"/>
            </a:p>
          </p:txBody>
        </p:sp>
      </p:grpSp>
      <p:grpSp>
        <p:nvGrpSpPr>
          <p:cNvPr id="8" name="object 8"/>
          <p:cNvGrpSpPr/>
          <p:nvPr/>
        </p:nvGrpSpPr>
        <p:grpSpPr>
          <a:xfrm>
            <a:off x="2491740" y="2009851"/>
            <a:ext cx="9249156" cy="129540"/>
            <a:chOff x="552450" y="1674876"/>
            <a:chExt cx="7707630" cy="107950"/>
          </a:xfrm>
        </p:grpSpPr>
        <p:pic>
          <p:nvPicPr>
            <p:cNvPr id="9" name="object 9"/>
            <p:cNvPicPr/>
            <p:nvPr/>
          </p:nvPicPr>
          <p:blipFill>
            <a:blip r:embed="rId2" cstate="print"/>
            <a:stretch>
              <a:fillRect/>
            </a:stretch>
          </p:blipFill>
          <p:spPr>
            <a:xfrm>
              <a:off x="552450" y="1674876"/>
              <a:ext cx="7707629" cy="107441"/>
            </a:xfrm>
            <a:prstGeom prst="rect">
              <a:avLst/>
            </a:prstGeom>
          </p:spPr>
        </p:pic>
        <p:sp>
          <p:nvSpPr>
            <p:cNvPr id="10" name="object 10"/>
            <p:cNvSpPr/>
            <p:nvPr/>
          </p:nvSpPr>
          <p:spPr>
            <a:xfrm>
              <a:off x="593978" y="1708784"/>
              <a:ext cx="7612380" cy="0"/>
            </a:xfrm>
            <a:custGeom>
              <a:avLst/>
              <a:gdLst/>
              <a:ahLst/>
              <a:cxnLst/>
              <a:rect l="l" t="t" r="r" b="b"/>
              <a:pathLst>
                <a:path w="7612380">
                  <a:moveTo>
                    <a:pt x="0" y="0"/>
                  </a:moveTo>
                  <a:lnTo>
                    <a:pt x="7612087" y="0"/>
                  </a:lnTo>
                </a:path>
              </a:pathLst>
            </a:custGeom>
            <a:ln w="25400">
              <a:solidFill>
                <a:srgbClr val="752477"/>
              </a:solidFill>
            </a:ln>
          </p:spPr>
          <p:txBody>
            <a:bodyPr wrap="square" lIns="0" tIns="0" rIns="0" bIns="0" rtlCol="0"/>
            <a:lstStyle/>
            <a:p>
              <a:endParaRPr sz="2160"/>
            </a:p>
          </p:txBody>
        </p:sp>
      </p:grpSp>
      <p:sp>
        <p:nvSpPr>
          <p:cNvPr id="11" name="object 11"/>
          <p:cNvSpPr txBox="1"/>
          <p:nvPr/>
        </p:nvSpPr>
        <p:spPr>
          <a:xfrm>
            <a:off x="2743704" y="2298385"/>
            <a:ext cx="8626601" cy="1076320"/>
          </a:xfrm>
          <a:prstGeom prst="rect">
            <a:avLst/>
          </a:prstGeom>
        </p:spPr>
        <p:txBody>
          <a:bodyPr vert="horz" wrap="square" lIns="0" tIns="15240" rIns="0" bIns="0" rtlCol="0">
            <a:spAutoFit/>
          </a:bodyPr>
          <a:lstStyle/>
          <a:p>
            <a:pPr marL="15240" marR="6096">
              <a:lnSpc>
                <a:spcPct val="110000"/>
              </a:lnSpc>
              <a:spcBef>
                <a:spcPts val="120"/>
              </a:spcBef>
            </a:pPr>
            <a:r>
              <a:rPr sz="1920" dirty="0">
                <a:solidFill>
                  <a:srgbClr val="7E7E7E"/>
                </a:solidFill>
                <a:latin typeface="Arial MT"/>
                <a:cs typeface="Arial MT"/>
              </a:rPr>
              <a:t>To</a:t>
            </a:r>
            <a:r>
              <a:rPr sz="1920" spc="-54" dirty="0">
                <a:solidFill>
                  <a:srgbClr val="7E7E7E"/>
                </a:solidFill>
                <a:latin typeface="Arial MT"/>
                <a:cs typeface="Arial MT"/>
              </a:rPr>
              <a:t> </a:t>
            </a:r>
            <a:r>
              <a:rPr sz="1920" dirty="0">
                <a:solidFill>
                  <a:srgbClr val="7E7E7E"/>
                </a:solidFill>
                <a:latin typeface="Arial MT"/>
                <a:cs typeface="Arial MT"/>
              </a:rPr>
              <a:t>estimate</a:t>
            </a:r>
            <a:r>
              <a:rPr sz="1920" spc="-18" dirty="0">
                <a:solidFill>
                  <a:srgbClr val="7E7E7E"/>
                </a:solidFill>
                <a:latin typeface="Arial MT"/>
                <a:cs typeface="Arial MT"/>
              </a:rPr>
              <a:t> </a:t>
            </a:r>
            <a:r>
              <a:rPr sz="1920" dirty="0">
                <a:solidFill>
                  <a:srgbClr val="7E7E7E"/>
                </a:solidFill>
                <a:latin typeface="Arial MT"/>
                <a:cs typeface="Arial MT"/>
              </a:rPr>
              <a:t>a</a:t>
            </a:r>
            <a:r>
              <a:rPr sz="1920" spc="-30" dirty="0">
                <a:solidFill>
                  <a:srgbClr val="7E7E7E"/>
                </a:solidFill>
                <a:latin typeface="Arial MT"/>
                <a:cs typeface="Arial MT"/>
              </a:rPr>
              <a:t> </a:t>
            </a:r>
            <a:r>
              <a:rPr sz="1920" dirty="0">
                <a:solidFill>
                  <a:srgbClr val="7E7E7E"/>
                </a:solidFill>
                <a:latin typeface="Arial MT"/>
                <a:cs typeface="Arial MT"/>
              </a:rPr>
              <a:t>logistic</a:t>
            </a:r>
            <a:r>
              <a:rPr sz="1920" spc="-42" dirty="0">
                <a:solidFill>
                  <a:srgbClr val="7E7E7E"/>
                </a:solidFill>
                <a:latin typeface="Arial MT"/>
                <a:cs typeface="Arial MT"/>
              </a:rPr>
              <a:t> </a:t>
            </a:r>
            <a:r>
              <a:rPr sz="1920" dirty="0">
                <a:solidFill>
                  <a:srgbClr val="7E7E7E"/>
                </a:solidFill>
                <a:latin typeface="Arial MT"/>
                <a:cs typeface="Arial MT"/>
              </a:rPr>
              <a:t>regression</a:t>
            </a:r>
            <a:r>
              <a:rPr sz="1920" spc="-36" dirty="0">
                <a:solidFill>
                  <a:srgbClr val="7E7E7E"/>
                </a:solidFill>
                <a:latin typeface="Arial MT"/>
                <a:cs typeface="Arial MT"/>
              </a:rPr>
              <a:t> </a:t>
            </a:r>
            <a:r>
              <a:rPr sz="1920" dirty="0">
                <a:solidFill>
                  <a:srgbClr val="7E7E7E"/>
                </a:solidFill>
                <a:latin typeface="Arial MT"/>
                <a:cs typeface="Arial MT"/>
              </a:rPr>
              <a:t>model,</a:t>
            </a:r>
            <a:r>
              <a:rPr sz="1920" spc="-18" dirty="0">
                <a:solidFill>
                  <a:srgbClr val="7E7E7E"/>
                </a:solidFill>
                <a:latin typeface="Arial MT"/>
                <a:cs typeface="Arial MT"/>
              </a:rPr>
              <a:t> </a:t>
            </a:r>
            <a:r>
              <a:rPr sz="1920" dirty="0">
                <a:solidFill>
                  <a:srgbClr val="7E7E7E"/>
                </a:solidFill>
                <a:latin typeface="Arial MT"/>
                <a:cs typeface="Arial MT"/>
              </a:rPr>
              <a:t>the</a:t>
            </a:r>
            <a:r>
              <a:rPr sz="1920" spc="-24" dirty="0">
                <a:solidFill>
                  <a:srgbClr val="7E7E7E"/>
                </a:solidFill>
                <a:latin typeface="Arial MT"/>
                <a:cs typeface="Arial MT"/>
              </a:rPr>
              <a:t> </a:t>
            </a:r>
            <a:r>
              <a:rPr sz="1920" dirty="0">
                <a:solidFill>
                  <a:srgbClr val="7E7E7E"/>
                </a:solidFill>
                <a:latin typeface="Arial MT"/>
                <a:cs typeface="Arial MT"/>
              </a:rPr>
              <a:t>curve</a:t>
            </a:r>
            <a:r>
              <a:rPr sz="1920" spc="-36" dirty="0">
                <a:solidFill>
                  <a:srgbClr val="7E7E7E"/>
                </a:solidFill>
                <a:latin typeface="Arial MT"/>
                <a:cs typeface="Arial MT"/>
              </a:rPr>
              <a:t> </a:t>
            </a:r>
            <a:r>
              <a:rPr sz="1920" dirty="0">
                <a:solidFill>
                  <a:srgbClr val="7E7E7E"/>
                </a:solidFill>
                <a:latin typeface="Arial MT"/>
                <a:cs typeface="Arial MT"/>
              </a:rPr>
              <a:t>of</a:t>
            </a:r>
            <a:r>
              <a:rPr sz="1920" spc="-24" dirty="0">
                <a:solidFill>
                  <a:srgbClr val="7E7E7E"/>
                </a:solidFill>
                <a:latin typeface="Arial MT"/>
                <a:cs typeface="Arial MT"/>
              </a:rPr>
              <a:t> </a:t>
            </a:r>
            <a:r>
              <a:rPr sz="1920" dirty="0">
                <a:solidFill>
                  <a:srgbClr val="7E7E7E"/>
                </a:solidFill>
                <a:latin typeface="Arial MT"/>
                <a:cs typeface="Arial MT"/>
              </a:rPr>
              <a:t>predicted</a:t>
            </a:r>
            <a:r>
              <a:rPr sz="1920" spc="-30" dirty="0">
                <a:solidFill>
                  <a:srgbClr val="7E7E7E"/>
                </a:solidFill>
                <a:latin typeface="Arial MT"/>
                <a:cs typeface="Arial MT"/>
              </a:rPr>
              <a:t> </a:t>
            </a:r>
            <a:r>
              <a:rPr sz="1920" dirty="0">
                <a:solidFill>
                  <a:srgbClr val="7E7E7E"/>
                </a:solidFill>
                <a:latin typeface="Arial MT"/>
                <a:cs typeface="Arial MT"/>
              </a:rPr>
              <a:t>values</a:t>
            </a:r>
            <a:r>
              <a:rPr sz="1920" spc="-42" dirty="0">
                <a:solidFill>
                  <a:srgbClr val="7E7E7E"/>
                </a:solidFill>
                <a:latin typeface="Arial MT"/>
                <a:cs typeface="Arial MT"/>
              </a:rPr>
              <a:t> </a:t>
            </a:r>
            <a:r>
              <a:rPr sz="1920" dirty="0">
                <a:solidFill>
                  <a:srgbClr val="7E7E7E"/>
                </a:solidFill>
                <a:latin typeface="Arial MT"/>
                <a:cs typeface="Arial MT"/>
              </a:rPr>
              <a:t>is</a:t>
            </a:r>
            <a:r>
              <a:rPr sz="1920" spc="-30" dirty="0">
                <a:solidFill>
                  <a:srgbClr val="7E7E7E"/>
                </a:solidFill>
                <a:latin typeface="Arial MT"/>
                <a:cs typeface="Arial MT"/>
              </a:rPr>
              <a:t> </a:t>
            </a:r>
            <a:r>
              <a:rPr sz="1920" dirty="0">
                <a:solidFill>
                  <a:srgbClr val="7E7E7E"/>
                </a:solidFill>
                <a:latin typeface="Arial MT"/>
                <a:cs typeface="Arial MT"/>
              </a:rPr>
              <a:t>fitted</a:t>
            </a:r>
            <a:r>
              <a:rPr sz="1920" spc="-18" dirty="0">
                <a:solidFill>
                  <a:srgbClr val="7E7E7E"/>
                </a:solidFill>
                <a:latin typeface="Arial MT"/>
                <a:cs typeface="Arial MT"/>
              </a:rPr>
              <a:t> </a:t>
            </a:r>
            <a:r>
              <a:rPr sz="1920" spc="-30" dirty="0">
                <a:solidFill>
                  <a:srgbClr val="7E7E7E"/>
                </a:solidFill>
                <a:latin typeface="Arial MT"/>
                <a:cs typeface="Arial MT"/>
              </a:rPr>
              <a:t>to </a:t>
            </a:r>
            <a:r>
              <a:rPr sz="1920" dirty="0">
                <a:solidFill>
                  <a:srgbClr val="7E7E7E"/>
                </a:solidFill>
                <a:latin typeface="Arial MT"/>
                <a:cs typeface="Arial MT"/>
              </a:rPr>
              <a:t>the</a:t>
            </a:r>
            <a:r>
              <a:rPr sz="1920" spc="-24" dirty="0">
                <a:solidFill>
                  <a:srgbClr val="7E7E7E"/>
                </a:solidFill>
                <a:latin typeface="Arial MT"/>
                <a:cs typeface="Arial MT"/>
              </a:rPr>
              <a:t> </a:t>
            </a:r>
            <a:r>
              <a:rPr sz="1920" dirty="0">
                <a:solidFill>
                  <a:srgbClr val="7E7E7E"/>
                </a:solidFill>
                <a:latin typeface="Arial MT"/>
                <a:cs typeface="Arial MT"/>
              </a:rPr>
              <a:t>actual</a:t>
            </a:r>
            <a:r>
              <a:rPr sz="1920" spc="-36" dirty="0">
                <a:solidFill>
                  <a:srgbClr val="7E7E7E"/>
                </a:solidFill>
                <a:latin typeface="Arial MT"/>
                <a:cs typeface="Arial MT"/>
              </a:rPr>
              <a:t> </a:t>
            </a:r>
            <a:r>
              <a:rPr sz="1920" spc="-12" dirty="0">
                <a:solidFill>
                  <a:srgbClr val="7E7E7E"/>
                </a:solidFill>
                <a:latin typeface="Arial MT"/>
                <a:cs typeface="Arial MT"/>
              </a:rPr>
              <a:t>data.</a:t>
            </a:r>
            <a:endParaRPr sz="1920">
              <a:latin typeface="Arial MT"/>
              <a:cs typeface="Arial MT"/>
            </a:endParaRPr>
          </a:p>
          <a:p>
            <a:pPr marL="15240">
              <a:spcBef>
                <a:spcPts val="948"/>
              </a:spcBef>
            </a:pPr>
            <a:r>
              <a:rPr sz="1920" i="1" dirty="0">
                <a:solidFill>
                  <a:srgbClr val="7E7E7E"/>
                </a:solidFill>
                <a:latin typeface="Arial"/>
                <a:cs typeface="Arial"/>
              </a:rPr>
              <a:t>Consider</a:t>
            </a:r>
            <a:r>
              <a:rPr sz="1920" i="1" spc="-36" dirty="0">
                <a:solidFill>
                  <a:srgbClr val="7E7E7E"/>
                </a:solidFill>
                <a:latin typeface="Arial"/>
                <a:cs typeface="Arial"/>
              </a:rPr>
              <a:t> </a:t>
            </a:r>
            <a:r>
              <a:rPr sz="1920" i="1" dirty="0">
                <a:solidFill>
                  <a:srgbClr val="7E7E7E"/>
                </a:solidFill>
                <a:latin typeface="Arial"/>
                <a:cs typeface="Arial"/>
              </a:rPr>
              <a:t>the</a:t>
            </a:r>
            <a:r>
              <a:rPr sz="1920" i="1" spc="-24" dirty="0">
                <a:solidFill>
                  <a:srgbClr val="7E7E7E"/>
                </a:solidFill>
                <a:latin typeface="Arial"/>
                <a:cs typeface="Arial"/>
              </a:rPr>
              <a:t> </a:t>
            </a:r>
            <a:r>
              <a:rPr sz="1920" i="1" dirty="0">
                <a:solidFill>
                  <a:srgbClr val="7E7E7E"/>
                </a:solidFill>
                <a:latin typeface="Arial"/>
                <a:cs typeface="Arial"/>
              </a:rPr>
              <a:t>following</a:t>
            </a:r>
            <a:r>
              <a:rPr sz="1920" i="1" spc="-42" dirty="0">
                <a:solidFill>
                  <a:srgbClr val="7E7E7E"/>
                </a:solidFill>
                <a:latin typeface="Arial"/>
                <a:cs typeface="Arial"/>
              </a:rPr>
              <a:t> </a:t>
            </a:r>
            <a:r>
              <a:rPr sz="1920" i="1" dirty="0">
                <a:solidFill>
                  <a:srgbClr val="7E7E7E"/>
                </a:solidFill>
                <a:latin typeface="Arial"/>
                <a:cs typeface="Arial"/>
              </a:rPr>
              <a:t>example</a:t>
            </a:r>
            <a:r>
              <a:rPr sz="1920" i="1" spc="-30" dirty="0">
                <a:solidFill>
                  <a:srgbClr val="7E7E7E"/>
                </a:solidFill>
                <a:latin typeface="Arial"/>
                <a:cs typeface="Arial"/>
              </a:rPr>
              <a:t> </a:t>
            </a:r>
            <a:r>
              <a:rPr sz="1920" i="1" dirty="0">
                <a:solidFill>
                  <a:srgbClr val="7E7E7E"/>
                </a:solidFill>
                <a:latin typeface="Arial"/>
                <a:cs typeface="Arial"/>
              </a:rPr>
              <a:t>of</a:t>
            </a:r>
            <a:r>
              <a:rPr sz="1920" i="1" spc="-12" dirty="0">
                <a:solidFill>
                  <a:srgbClr val="7E7E7E"/>
                </a:solidFill>
                <a:latin typeface="Arial"/>
                <a:cs typeface="Arial"/>
              </a:rPr>
              <a:t> </a:t>
            </a:r>
            <a:r>
              <a:rPr sz="1920" i="1" dirty="0">
                <a:solidFill>
                  <a:srgbClr val="7E7E7E"/>
                </a:solidFill>
                <a:latin typeface="Arial"/>
                <a:cs typeface="Arial"/>
              </a:rPr>
              <a:t>whether</a:t>
            </a:r>
            <a:r>
              <a:rPr sz="1920" i="1" spc="-24" dirty="0">
                <a:solidFill>
                  <a:srgbClr val="7E7E7E"/>
                </a:solidFill>
                <a:latin typeface="Arial"/>
                <a:cs typeface="Arial"/>
              </a:rPr>
              <a:t> </a:t>
            </a:r>
            <a:r>
              <a:rPr sz="1920" i="1" dirty="0">
                <a:solidFill>
                  <a:srgbClr val="7E7E7E"/>
                </a:solidFill>
                <a:latin typeface="Arial"/>
                <a:cs typeface="Arial"/>
              </a:rPr>
              <a:t>an</a:t>
            </a:r>
            <a:r>
              <a:rPr sz="1920" i="1" spc="-24" dirty="0">
                <a:solidFill>
                  <a:srgbClr val="7E7E7E"/>
                </a:solidFill>
                <a:latin typeface="Arial"/>
                <a:cs typeface="Arial"/>
              </a:rPr>
              <a:t> </a:t>
            </a:r>
            <a:r>
              <a:rPr sz="1920" i="1" dirty="0">
                <a:solidFill>
                  <a:srgbClr val="7E7E7E"/>
                </a:solidFill>
                <a:latin typeface="Arial"/>
                <a:cs typeface="Arial"/>
              </a:rPr>
              <a:t>event</a:t>
            </a:r>
            <a:r>
              <a:rPr sz="1920" i="1" spc="-30" dirty="0">
                <a:solidFill>
                  <a:srgbClr val="7E7E7E"/>
                </a:solidFill>
                <a:latin typeface="Arial"/>
                <a:cs typeface="Arial"/>
              </a:rPr>
              <a:t> </a:t>
            </a:r>
            <a:r>
              <a:rPr sz="1920" i="1" dirty="0">
                <a:solidFill>
                  <a:srgbClr val="7E7E7E"/>
                </a:solidFill>
                <a:latin typeface="Arial"/>
                <a:cs typeface="Arial"/>
              </a:rPr>
              <a:t>happened</a:t>
            </a:r>
            <a:r>
              <a:rPr sz="1920" i="1" spc="-30" dirty="0">
                <a:solidFill>
                  <a:srgbClr val="7E7E7E"/>
                </a:solidFill>
                <a:latin typeface="Arial"/>
                <a:cs typeface="Arial"/>
              </a:rPr>
              <a:t> </a:t>
            </a:r>
            <a:r>
              <a:rPr sz="1920" i="1" dirty="0">
                <a:solidFill>
                  <a:srgbClr val="7E7E7E"/>
                </a:solidFill>
                <a:latin typeface="Arial"/>
                <a:cs typeface="Arial"/>
              </a:rPr>
              <a:t>or</a:t>
            </a:r>
            <a:r>
              <a:rPr sz="1920" i="1" spc="-18" dirty="0">
                <a:solidFill>
                  <a:srgbClr val="7E7E7E"/>
                </a:solidFill>
                <a:latin typeface="Arial"/>
                <a:cs typeface="Arial"/>
              </a:rPr>
              <a:t> </a:t>
            </a:r>
            <a:r>
              <a:rPr sz="1920" i="1" spc="-24" dirty="0">
                <a:solidFill>
                  <a:srgbClr val="7E7E7E"/>
                </a:solidFill>
                <a:latin typeface="Arial"/>
                <a:cs typeface="Arial"/>
              </a:rPr>
              <a:t>not.</a:t>
            </a:r>
            <a:endParaRPr sz="1920">
              <a:latin typeface="Arial"/>
              <a:cs typeface="Arial"/>
            </a:endParaRPr>
          </a:p>
        </p:txBody>
      </p:sp>
      <p:pic>
        <p:nvPicPr>
          <p:cNvPr id="12" name="object 12"/>
          <p:cNvPicPr/>
          <p:nvPr/>
        </p:nvPicPr>
        <p:blipFill>
          <a:blip r:embed="rId3" cstate="print"/>
          <a:stretch>
            <a:fillRect/>
          </a:stretch>
        </p:blipFill>
        <p:spPr>
          <a:xfrm>
            <a:off x="2445105" y="3853282"/>
            <a:ext cx="4283915" cy="3342131"/>
          </a:xfrm>
          <a:prstGeom prst="rect">
            <a:avLst/>
          </a:prstGeom>
        </p:spPr>
      </p:pic>
      <p:pic>
        <p:nvPicPr>
          <p:cNvPr id="13" name="object 13"/>
          <p:cNvPicPr/>
          <p:nvPr/>
        </p:nvPicPr>
        <p:blipFill>
          <a:blip r:embed="rId4" cstate="print"/>
          <a:stretch>
            <a:fillRect/>
          </a:stretch>
        </p:blipFill>
        <p:spPr>
          <a:xfrm>
            <a:off x="7452360" y="3853281"/>
            <a:ext cx="4454126" cy="3404310"/>
          </a:xfrm>
          <a:prstGeom prst="rect">
            <a:avLst/>
          </a:prstGeom>
        </p:spPr>
      </p:pic>
      <p:sp>
        <p:nvSpPr>
          <p:cNvPr id="18" name="TextBox 17">
            <a:extLst>
              <a:ext uri="{FF2B5EF4-FFF2-40B4-BE49-F238E27FC236}">
                <a16:creationId xmlns:a16="http://schemas.microsoft.com/office/drawing/2014/main" id="{88E8D0DE-4809-0917-660F-AD35D88D1E4F}"/>
              </a:ext>
            </a:extLst>
          </p:cNvPr>
          <p:cNvSpPr txBox="1"/>
          <p:nvPr/>
        </p:nvSpPr>
        <p:spPr>
          <a:xfrm>
            <a:off x="5359436" y="7489324"/>
            <a:ext cx="7315200" cy="369332"/>
          </a:xfrm>
          <a:prstGeom prst="rect">
            <a:avLst/>
          </a:prstGeom>
          <a:noFill/>
        </p:spPr>
        <p:txBody>
          <a:bodyPr wrap="square">
            <a:spAutoFit/>
          </a:bodyPr>
          <a:lstStyle/>
          <a:p>
            <a:r>
              <a:rPr lang="en-GB" dirty="0">
                <a:hlinkClick r:id="rId5"/>
              </a:rPr>
              <a:t>https://www.youtube.com/watch?app=desktop&amp;v=BfKanl1aSG0&amp;t=320s</a:t>
            </a:r>
            <a:r>
              <a:rPr lang="en-GB" dirty="0"/>
              <a:t> </a:t>
            </a:r>
          </a:p>
        </p:txBody>
      </p:sp>
      <p:pic>
        <p:nvPicPr>
          <p:cNvPr id="20" name="Picture 19">
            <a:extLst>
              <a:ext uri="{FF2B5EF4-FFF2-40B4-BE49-F238E27FC236}">
                <a16:creationId xmlns:a16="http://schemas.microsoft.com/office/drawing/2014/main" id="{ED92A636-1F50-A5C3-0ABB-A446D6CDCEEB}"/>
              </a:ext>
            </a:extLst>
          </p:cNvPr>
          <p:cNvPicPr>
            <a:picLocks noChangeAspect="1"/>
          </p:cNvPicPr>
          <p:nvPr/>
        </p:nvPicPr>
        <p:blipFill>
          <a:blip r:embed="rId6"/>
          <a:stretch>
            <a:fillRect/>
          </a:stretch>
        </p:blipFill>
        <p:spPr>
          <a:xfrm>
            <a:off x="12185295" y="6894945"/>
            <a:ext cx="1966380" cy="1313112"/>
          </a:xfrm>
          <a:prstGeom prst="rect">
            <a:avLst/>
          </a:prstGeom>
        </p:spPr>
      </p:pic>
    </p:spTree>
  </p:cSld>
  <p:clrMapOvr>
    <a:masterClrMapping/>
  </p:clrMapOvr>
  <p:transition spd="med">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2744</Words>
  <Application>Microsoft Office PowerPoint</Application>
  <PresentationFormat>Custom</PresentationFormat>
  <Paragraphs>227</Paragraphs>
  <Slides>24</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 MT</vt:lpstr>
      <vt:lpstr>Open Sans Bold</vt:lpstr>
      <vt:lpstr>Merriweather Bold</vt:lpstr>
      <vt:lpstr>Arial Black</vt:lpstr>
      <vt:lpstr>Arial</vt:lpstr>
      <vt:lpstr>Open Sans</vt:lpstr>
      <vt:lpstr>Trebuchet MS</vt:lpstr>
      <vt:lpstr>Calibri</vt:lpstr>
      <vt:lpstr>Office Theme</vt:lpstr>
      <vt:lpstr>PowerPoint Presentation</vt:lpstr>
      <vt:lpstr>PowerPoint Presentation</vt:lpstr>
      <vt:lpstr>PowerPoint Presentation</vt:lpstr>
      <vt:lpstr>PowerPoint Presentation</vt:lpstr>
      <vt:lpstr>º</vt:lpstr>
      <vt:lpstr>º</vt:lpstr>
      <vt:lpstr>Logistic Regression: Comparison to Multiple Regression</vt:lpstr>
      <vt:lpstr>Logistic Regression: Transforming the dependent Variable</vt:lpstr>
      <vt:lpstr>Logistic Regression: Transforming the dependent Variable</vt:lpstr>
      <vt:lpstr>Logistic Regression: Comparison to Multiple Regression</vt:lpstr>
      <vt:lpstr>PowerPoint Presentation</vt:lpstr>
      <vt:lpstr>PowerPoint Presentation</vt:lpstr>
      <vt:lpstr>The gamma distribution for various parameters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Manoel Fernando Alonso Gadi</cp:lastModifiedBy>
  <cp:revision>12</cp:revision>
  <dcterms:created xsi:type="dcterms:W3CDTF">2025-05-31T09:59:42Z</dcterms:created>
  <dcterms:modified xsi:type="dcterms:W3CDTF">2025-06-03T07:43:52Z</dcterms:modified>
</cp:coreProperties>
</file>